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9"/>
  </p:notesMasterIdLst>
  <p:sldIdLst>
    <p:sldId id="257" r:id="rId2"/>
    <p:sldId id="369" r:id="rId3"/>
    <p:sldId id="279" r:id="rId4"/>
    <p:sldId id="280" r:id="rId5"/>
    <p:sldId id="281" r:id="rId6"/>
    <p:sldId id="284" r:id="rId7"/>
    <p:sldId id="370" r:id="rId8"/>
    <p:sldId id="285" r:id="rId9"/>
    <p:sldId id="286" r:id="rId10"/>
    <p:sldId id="287" r:id="rId11"/>
    <p:sldId id="288" r:id="rId12"/>
    <p:sldId id="289" r:id="rId13"/>
    <p:sldId id="290" r:id="rId14"/>
    <p:sldId id="291" r:id="rId15"/>
    <p:sldId id="292" r:id="rId16"/>
    <p:sldId id="293" r:id="rId17"/>
    <p:sldId id="294" r:id="rId18"/>
    <p:sldId id="295"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298" r:id="rId34"/>
    <p:sldId id="373" r:id="rId35"/>
    <p:sldId id="374" r:id="rId36"/>
    <p:sldId id="378" r:id="rId37"/>
    <p:sldId id="379" r:id="rId38"/>
    <p:sldId id="380" r:id="rId39"/>
    <p:sldId id="375" r:id="rId40"/>
    <p:sldId id="376" r:id="rId41"/>
    <p:sldId id="372" r:id="rId42"/>
    <p:sldId id="365" r:id="rId43"/>
    <p:sldId id="274" r:id="rId44"/>
    <p:sldId id="278" r:id="rId45"/>
    <p:sldId id="358" r:id="rId46"/>
    <p:sldId id="366" r:id="rId47"/>
    <p:sldId id="368" r:id="rId48"/>
    <p:sldId id="282" r:id="rId49"/>
    <p:sldId id="362" r:id="rId50"/>
    <p:sldId id="364" r:id="rId51"/>
    <p:sldId id="283" r:id="rId52"/>
    <p:sldId id="357" r:id="rId53"/>
    <p:sldId id="299" r:id="rId54"/>
    <p:sldId id="352" r:id="rId55"/>
    <p:sldId id="300" r:id="rId56"/>
    <p:sldId id="301" r:id="rId57"/>
    <p:sldId id="302" r:id="rId58"/>
    <p:sldId id="303" r:id="rId59"/>
    <p:sldId id="304" r:id="rId60"/>
    <p:sldId id="305" r:id="rId61"/>
    <p:sldId id="311"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7" r:id="rId76"/>
    <p:sldId id="350" r:id="rId77"/>
    <p:sldId id="377" r:id="rId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284"/>
            <p14:sldId id="370"/>
            <p14:sldId id="285"/>
            <p14:sldId id="286"/>
            <p14:sldId id="287"/>
            <p14:sldId id="288"/>
            <p14:sldId id="289"/>
            <p14:sldId id="290"/>
            <p14:sldId id="291"/>
            <p14:sldId id="292"/>
            <p14:sldId id="293"/>
            <p14:sldId id="294"/>
            <p14:sldId id="295"/>
          </p14:sldIdLst>
        </p14:section>
        <p14:section name="History" id="{643DB6CA-A710-8044-901E-D4A1D5F5FDA3}">
          <p14:sldIdLst>
            <p14:sldId id="317"/>
            <p14:sldId id="318"/>
            <p14:sldId id="319"/>
            <p14:sldId id="320"/>
            <p14:sldId id="321"/>
            <p14:sldId id="322"/>
            <p14:sldId id="323"/>
            <p14:sldId id="324"/>
            <p14:sldId id="325"/>
            <p14:sldId id="326"/>
            <p14:sldId id="327"/>
            <p14:sldId id="328"/>
            <p14:sldId id="329"/>
            <p14:sldId id="330"/>
          </p14:sldIdLst>
        </p14:section>
        <p14:section name="Overview of two cryptos" id="{5DF05A4B-02EE-8E45-A945-253192FA442F}">
          <p14:sldIdLst>
            <p14:sldId id="298"/>
            <p14:sldId id="373"/>
            <p14:sldId id="374"/>
            <p14:sldId id="378"/>
            <p14:sldId id="379"/>
            <p14:sldId id="380"/>
            <p14:sldId id="375"/>
            <p14:sldId id="376"/>
          </p14:sldIdLst>
        </p14:section>
        <p14:section name="Learning Roadmap" id="{349513EF-3926-724D-A06B-CEB1DAB107D1}">
          <p14:sldIdLst>
            <p14:sldId id="372"/>
            <p14:sldId id="365"/>
            <p14:sldId id="274"/>
            <p14:sldId id="278"/>
            <p14:sldId id="358"/>
            <p14:sldId id="366"/>
            <p14:sldId id="368"/>
            <p14:sldId id="282"/>
            <p14:sldId id="362"/>
            <p14:sldId id="364"/>
            <p14:sldId id="283"/>
            <p14:sldId id="357"/>
            <p14:sldId id="299"/>
          </p14:sldIdLst>
        </p14:section>
        <p14:section name="Symmetric Cryptography" id="{E1AC282D-7AAB-D541-96A8-5DEA093393B5}">
          <p14:sldIdLst>
            <p14:sldId id="352"/>
            <p14:sldId id="300"/>
            <p14:sldId id="301"/>
            <p14:sldId id="302"/>
            <p14:sldId id="303"/>
            <p14:sldId id="304"/>
            <p14:sldId id="305"/>
            <p14:sldId id="311"/>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 id="37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3"/>
    <p:restoredTop sz="83761"/>
  </p:normalViewPr>
  <p:slideViewPr>
    <p:cSldViewPr snapToGrid="0">
      <p:cViewPr varScale="1">
        <p:scale>
          <a:sx n="190" d="100"/>
          <a:sy n="190" d="100"/>
        </p:scale>
        <p:origin x="192" y="2040"/>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a:t>
            </a:r>
          </a:p>
          <a:p>
            <a:pPr marL="158750" indent="0">
              <a:buNone/>
            </a:pPr>
            <a:r>
              <a:rPr lang="en-US" sz="4000" b="0" dirty="0">
                <a:effectLst/>
                <a:latin typeface="Roboto" panose="02000000000000000000" pitchFamily="2" charset="0"/>
              </a:rPr>
              <a:t>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615950" lvl="1" indent="0" eaLnBrk="1" hangingPunct="1">
              <a:lnSpc>
                <a:spcPct val="90000"/>
              </a:lnSpc>
              <a:buNone/>
            </a:pPr>
            <a:endParaRPr lang="en-US" altLang="en-US" sz="24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We're only just going to do a brief overview of the three main types of cryptography that are used to build modern cryptographic systems. </a:t>
            </a:r>
          </a:p>
          <a:p>
            <a:pPr marL="158750" indent="0">
              <a:buNone/>
            </a:pPr>
            <a:endParaRPr lang="en-US" sz="4000" b="0" dirty="0">
              <a:effectLst/>
              <a:latin typeface="Roboto" panose="02000000000000000000" pitchFamily="2" charset="0"/>
            </a:endParaRPr>
          </a:p>
          <a:p>
            <a:pPr marL="457200" indent="-298450"/>
            <a:r>
              <a:rPr lang="en-US" sz="4000" b="0" dirty="0">
                <a:effectLst/>
                <a:latin typeface="Roboto" panose="02000000000000000000" pitchFamily="2" charset="0"/>
              </a:rPr>
              <a:t>The first type of crypto is secret key cryptography also sometimes called symmetric key cryptography. </a:t>
            </a:r>
          </a:p>
          <a:p>
            <a:pPr marL="457200" indent="-298450"/>
            <a:r>
              <a:rPr lang="en-US" sz="4000" b="0" dirty="0">
                <a:effectLst/>
                <a:latin typeface="Roboto" panose="02000000000000000000" pitchFamily="2" charset="0"/>
              </a:rPr>
              <a:t>The second is called public key cryptography sometimes called a symmetric key cryptography. </a:t>
            </a:r>
          </a:p>
          <a:p>
            <a:pPr marL="457200" indent="-298450"/>
            <a:r>
              <a:rPr lang="en-US" sz="4000" b="0" dirty="0">
                <a:effectLst/>
                <a:latin typeface="Roboto" panose="02000000000000000000" pitchFamily="2" charset="0"/>
              </a:rPr>
              <a:t>The third is called a message digest or sometimes called hashing so those are</a:t>
            </a:r>
          </a:p>
          <a:p>
            <a:pPr marL="615950" lvl="1" indent="0" algn="l" eaLnBrk="1" hangingPunct="1">
              <a:lnSpc>
                <a:spcPct val="90000"/>
              </a:lnSpc>
              <a:buNone/>
            </a:pPr>
            <a:endParaRPr lang="en-US" altLang="en-US" sz="2400" dirty="0"/>
          </a:p>
        </p:txBody>
      </p:sp>
    </p:spTree>
    <p:extLst>
      <p:ext uri="{BB962C8B-B14F-4D97-AF65-F5344CB8AC3E}">
        <p14:creationId xmlns:p14="http://schemas.microsoft.com/office/powerpoint/2010/main" val="593335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Let’s look at the first cryptographic technique here which is secret key or</a:t>
            </a:r>
          </a:p>
          <a:p>
            <a:pPr marL="158750" indent="0">
              <a:buNone/>
            </a:pPr>
            <a:r>
              <a:rPr lang="en-US" b="0" dirty="0">
                <a:effectLst/>
                <a:latin typeface="Roboto" panose="02000000000000000000" pitchFamily="2" charset="0"/>
              </a:rPr>
              <a:t>symmetric key crypto.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people in the in the communications share the same key in fact this is what you would normally think of when you think of you knows encrypting a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In this case Alice has her secret message she wants to send and she has her algorithm that she wants to use. </a:t>
            </a:r>
          </a:p>
          <a:p>
            <a:pPr marL="158750" indent="0">
              <a:buNone/>
            </a:pPr>
            <a:r>
              <a:rPr lang="en-US" b="0" dirty="0">
                <a:effectLst/>
                <a:latin typeface="Roboto" panose="02000000000000000000" pitchFamily="2" charset="0"/>
              </a:rPr>
              <a:t>In this case the secret key algorithm and she has her key. </a:t>
            </a:r>
          </a:p>
          <a:p>
            <a:pPr marL="158750" indent="0">
              <a:buNone/>
            </a:pPr>
            <a:r>
              <a:rPr lang="en-US" b="0" dirty="0">
                <a:effectLst/>
                <a:latin typeface="Roboto" panose="02000000000000000000" pitchFamily="2" charset="0"/>
              </a:rPr>
              <a:t>She puts the key and the message into the algorithm and what she gets out is a cipher text, her coded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She sends the coded message to Bob.</a:t>
            </a:r>
          </a:p>
          <a:p>
            <a:pPr marL="158750" indent="0">
              <a:buNone/>
            </a:pPr>
            <a:r>
              <a:rPr lang="en-US" b="0" dirty="0">
                <a:effectLst/>
                <a:latin typeface="Roboto" panose="02000000000000000000" pitchFamily="2" charset="0"/>
              </a:rPr>
              <a:t>Bob takes the coded message and combines it into the algorithm with the</a:t>
            </a:r>
          </a:p>
          <a:p>
            <a:pPr marL="158750" indent="0">
              <a:buNone/>
            </a:pPr>
            <a:r>
              <a:rPr lang="en-US" b="0" dirty="0">
                <a:effectLst/>
                <a:latin typeface="Roboto" panose="02000000000000000000" pitchFamily="2" charset="0"/>
              </a:rPr>
              <a:t>Key when he gets out his the original plaintext message that Alice encoded.  </a:t>
            </a:r>
          </a:p>
          <a:p>
            <a:pPr marL="158750" indent="0">
              <a:buNone/>
            </a:pPr>
            <a:r>
              <a:rPr lang="en-US" b="0" dirty="0">
                <a:effectLst/>
                <a:latin typeface="Roboto" panose="02000000000000000000" pitchFamily="2" charset="0"/>
              </a:rPr>
              <a:t>So in this case Alice and Bob are both using the same key. Alice encrypts with that key and Bob decrypt with that same key.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symmetric key or secret key cryptography is a cryptographic technique where both parties in the communication share the same key. </a:t>
            </a:r>
          </a:p>
          <a:p>
            <a:pPr marL="0" lvl="0" indent="0" algn="l" rtl="0">
              <a:spcBef>
                <a:spcPts val="0"/>
              </a:spcBef>
              <a:spcAft>
                <a:spcPts val="0"/>
              </a:spcAft>
              <a:buNone/>
            </a:pPr>
            <a:r>
              <a:rPr lang="en-US" dirty="0"/>
              <a:t>In the example we mentioned previously, we have Alice taking her plain text and encrypting it with a secret key to get her ciphertext. </a:t>
            </a:r>
          </a:p>
          <a:p>
            <a:pPr marL="0" lvl="0" indent="0" algn="l" rtl="0">
              <a:spcBef>
                <a:spcPts val="0"/>
              </a:spcBef>
              <a:spcAft>
                <a:spcPts val="0"/>
              </a:spcAft>
              <a:buNone/>
            </a:pPr>
            <a:r>
              <a:rPr lang="en-US" dirty="0"/>
              <a:t>Bob takes that same ciphertext and he decrypts it with the same secret key. </a:t>
            </a:r>
          </a:p>
          <a:p>
            <a:pPr marL="0" lvl="0" indent="0" algn="l" rtl="0">
              <a:spcBef>
                <a:spcPts val="0"/>
              </a:spcBef>
              <a:spcAft>
                <a:spcPts val="0"/>
              </a:spcAft>
              <a:buNone/>
            </a:pPr>
            <a:r>
              <a:rPr lang="en-US" dirty="0"/>
              <a:t>So those two keys are the same and he gets out the original plaintext that Alice encrypted. </a:t>
            </a:r>
          </a:p>
          <a:p>
            <a:pPr marL="0" lvl="0" indent="0" algn="l" rtl="0">
              <a:spcBef>
                <a:spcPts val="0"/>
              </a:spcBef>
              <a:spcAft>
                <a:spcPts val="0"/>
              </a:spcAft>
              <a:buNone/>
            </a:pPr>
            <a:r>
              <a:rPr lang="en-US" dirty="0"/>
              <a:t>So that's basically how symmetric key cryptography works.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59991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second common cryptography is called public key or asymmetric key cryptography.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parties in the communication used different keys let me show you what I mean. Let's pretend that Bob has two keys: the first is his private key it’s a secret that only he knows and the second is a public key which is something that he which is a key that he's willing to give to anybody in the world now those two keys are mathematically related in such a way that if you encrypt with one you should decrypt with the other.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Let's look at an example here so in this case Alice takes her secret message that she wants to send Bob and she has an asymmetric cryptographic algorithm and she has Bob's public key now she uses the key</a:t>
            </a:r>
          </a:p>
          <a:p>
            <a:pPr marL="158750" indent="0">
              <a:buNone/>
            </a:pPr>
            <a:r>
              <a:rPr lang="en-US" b="0" dirty="0">
                <a:effectLst/>
                <a:latin typeface="Roboto" panose="02000000000000000000" pitchFamily="2" charset="0"/>
              </a:rPr>
              <a:t>with her message and she produces the ciphertext she sends that ciphertext to Bob and in this case Bob's going to decrypt it using his private key in</a:t>
            </a:r>
          </a:p>
          <a:p>
            <a:pPr marL="158750" indent="0">
              <a:buNone/>
            </a:pPr>
            <a:r>
              <a:rPr lang="en-US" b="0" dirty="0">
                <a:effectLst/>
                <a:latin typeface="Roboto" panose="02000000000000000000" pitchFamily="2" charset="0"/>
              </a:rPr>
              <a:t>order to get back the original message so this is.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It's important to note here that Alice encrypted with one key and Bob decrypted with another key and those two keys are not the same they're not equal so that's what we call asymmetric cryptography you know symmetric means two things that are the same on both</a:t>
            </a:r>
          </a:p>
          <a:p>
            <a:pPr marL="158750" indent="0">
              <a:buNone/>
            </a:pPr>
            <a:r>
              <a:rPr lang="en-US" b="0" dirty="0">
                <a:effectLst/>
                <a:latin typeface="Roboto" panose="02000000000000000000" pitchFamily="2" charset="0"/>
              </a:rPr>
              <a:t>Sides asymmetric is things that are different on both sides so in this case it's</a:t>
            </a:r>
          </a:p>
          <a:p>
            <a:pPr marL="158750" indent="0">
              <a:buNone/>
            </a:pPr>
            <a:r>
              <a:rPr lang="en-US" b="0" dirty="0">
                <a:effectLst/>
                <a:latin typeface="Roboto" panose="02000000000000000000" pitchFamily="2" charset="0"/>
              </a:rPr>
              <a:t>asymmetric because you use a different key for encryption than you do for decryption.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10605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third common crypto technique is hashing. In hashing, we transform any arbitrary message into a fixed length number and the hash function should be one-way so that means that if we have that we can take a</a:t>
            </a:r>
          </a:p>
          <a:p>
            <a:pPr marL="158750" indent="0">
              <a:buNone/>
            </a:pPr>
            <a:r>
              <a:rPr lang="en-US" b="0" dirty="0">
                <a:effectLst/>
                <a:latin typeface="Roboto" panose="02000000000000000000" pitchFamily="2" charset="0"/>
              </a:rPr>
              <a:t>message and we can easily generate its hash.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But if we have a hash it's really really hard to find a message with that hash so hashing is actually widely used in a lot of areas of computing not just within security or cryptography. and so it's a good thing to know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59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715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15950" lvl="1" indent="0" eaLnBrk="1" hangingPunct="1">
              <a:lnSpc>
                <a:spcPct val="90000"/>
              </a:lnSpc>
              <a:buNone/>
            </a:pPr>
            <a:endParaRPr lang="en-US" altLang="en-US" sz="2400" dirty="0"/>
          </a:p>
        </p:txBody>
      </p:sp>
    </p:spTree>
    <p:extLst>
      <p:ext uri="{BB962C8B-B14F-4D97-AF65-F5344CB8AC3E}">
        <p14:creationId xmlns:p14="http://schemas.microsoft.com/office/powerpoint/2010/main" val="322760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BEBE468-178E-BD6F-6701-2DF1ACC1D2E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764F64-030A-9F41-8493-F02777D3A4C1}" type="slidenum">
              <a:rPr lang="en-US" altLang="en-US"/>
              <a:pPr>
                <a:spcBef>
                  <a:spcPct val="0"/>
                </a:spcBef>
              </a:pPr>
              <a:t>43</a:t>
            </a:fld>
            <a:endParaRPr lang="en-US" altLang="en-US"/>
          </a:p>
        </p:txBody>
      </p:sp>
      <p:sp>
        <p:nvSpPr>
          <p:cNvPr id="23555" name="Rectangle 2">
            <a:extLst>
              <a:ext uri="{FF2B5EF4-FFF2-40B4-BE49-F238E27FC236}">
                <a16:creationId xmlns:a16="http://schemas.microsoft.com/office/drawing/2014/main" id="{05CA9903-EDF5-D643-577B-8BCF9A403E3B}"/>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73172011-E640-7CB1-D410-C13297C70CC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62973E3-5B37-4B3A-8194-3984AAE406E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0B0422-4615-7B49-BF11-32039B7B4B16}" type="slidenum">
              <a:rPr lang="en-US" altLang="en-US"/>
              <a:pPr>
                <a:spcBef>
                  <a:spcPct val="0"/>
                </a:spcBef>
              </a:pPr>
              <a:t>44</a:t>
            </a:fld>
            <a:endParaRPr lang="en-US" altLang="en-US"/>
          </a:p>
        </p:txBody>
      </p:sp>
      <p:sp>
        <p:nvSpPr>
          <p:cNvPr id="30723" name="Rectangle 2">
            <a:extLst>
              <a:ext uri="{FF2B5EF4-FFF2-40B4-BE49-F238E27FC236}">
                <a16:creationId xmlns:a16="http://schemas.microsoft.com/office/drawing/2014/main" id="{5FA7FB2C-1136-AFA1-EF22-4F693BCDFB1F}"/>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731AD3E9-0ED0-4280-A8BF-7EC7CAE35F59}"/>
              </a:ext>
            </a:extLst>
          </p:cNvPr>
          <p:cNvSpPr>
            <a:spLocks noGrp="1" noChangeArrowheads="1"/>
          </p:cNvSpPr>
          <p:nvPr>
            <p:ph type="body" idx="1"/>
          </p:nvPr>
        </p:nvSpPr>
        <p:spPr>
          <a:noFill/>
        </p:spPr>
        <p:txBody>
          <a:bodyPr/>
          <a:lstStyle/>
          <a:p>
            <a:pPr marL="158750" indent="0" eaLnBrk="1" hangingPunct="1">
              <a:buNone/>
            </a:pPr>
            <a:r>
              <a:rPr lang="en-US" altLang="en-US" dirty="0">
                <a:latin typeface="Arial" panose="020B0604020202020204" pitchFamily="34" charset="0"/>
              </a:rPr>
              <a:t>Why it is not scalable?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072021B-C910-2F20-AC0E-1A2916204E2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892FF9-DC03-824A-9B8B-A1F61C7DC3D4}" type="slidenum">
              <a:rPr lang="en-US" altLang="en-US"/>
              <a:pPr>
                <a:spcBef>
                  <a:spcPct val="0"/>
                </a:spcBef>
              </a:pPr>
              <a:t>45</a:t>
            </a:fld>
            <a:endParaRPr lang="en-US" altLang="en-US"/>
          </a:p>
        </p:txBody>
      </p:sp>
      <p:sp>
        <p:nvSpPr>
          <p:cNvPr id="32771" name="Rectangle 2">
            <a:extLst>
              <a:ext uri="{FF2B5EF4-FFF2-40B4-BE49-F238E27FC236}">
                <a16:creationId xmlns:a16="http://schemas.microsoft.com/office/drawing/2014/main" id="{578076C4-FF20-B1CD-775D-955EF7340466}"/>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F25EFA6D-6D2B-3792-81A9-250BDBFF122D}"/>
              </a:ext>
            </a:extLst>
          </p:cNvPr>
          <p:cNvSpPr>
            <a:spLocks noGrp="1" noChangeArrowheads="1"/>
          </p:cNvSpPr>
          <p:nvPr>
            <p:ph type="body" idx="1"/>
          </p:nvPr>
        </p:nvSpPr>
        <p:spPr>
          <a:noFill/>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en-US" sz="1100" dirty="0"/>
              <a:t>First appeared in 1976, proposed by Diffie and Hellman</a:t>
            </a:r>
          </a:p>
          <a:p>
            <a:pPr marL="158750" indent="0" eaLnBrk="1" hangingPunct="1">
              <a:buNone/>
            </a:pPr>
            <a:endParaRPr lang="en-US" altLang="en-US"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31816C9-2A90-D6C1-84C5-611542383BC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DDAE41-7378-1545-9975-C495C8712807}" type="slidenum">
              <a:rPr lang="en-US" altLang="en-US"/>
              <a:pPr>
                <a:spcBef>
                  <a:spcPct val="0"/>
                </a:spcBef>
              </a:pPr>
              <a:t>47</a:t>
            </a:fld>
            <a:endParaRPr lang="en-US" altLang="en-US"/>
          </a:p>
        </p:txBody>
      </p:sp>
      <p:sp>
        <p:nvSpPr>
          <p:cNvPr id="36867" name="Rectangle 2">
            <a:extLst>
              <a:ext uri="{FF2B5EF4-FFF2-40B4-BE49-F238E27FC236}">
                <a16:creationId xmlns:a16="http://schemas.microsoft.com/office/drawing/2014/main" id="{F2D8C1D0-5441-DC50-85F6-EB2BCABB2858}"/>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24F34D82-C55E-E029-425F-41C889D06FCD}"/>
              </a:ext>
            </a:extLst>
          </p:cNvPr>
          <p:cNvSpPr>
            <a:spLocks noGrp="1" noChangeArrowheads="1"/>
          </p:cNvSpPr>
          <p:nvPr>
            <p:ph type="body" idx="1"/>
          </p:nvPr>
        </p:nvSpPr>
        <p:spPr>
          <a:noFill/>
        </p:spPr>
        <p:txBody>
          <a:bodyPr/>
          <a:lstStyle/>
          <a:p>
            <a:pPr marL="158750" indent="0" eaLnBrk="1" hangingPunct="1">
              <a:buNone/>
            </a:pPr>
            <a:endParaRPr lang="en-US" altLang="en-US" dirty="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BFE666-7440-8303-314C-7E2F4728C1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9CD58E-F179-064B-85D5-75EA581FDA1E}" type="slidenum">
              <a:rPr lang="en-US" altLang="en-US"/>
              <a:pPr>
                <a:spcBef>
                  <a:spcPct val="0"/>
                </a:spcBef>
              </a:pPr>
              <a:t>48</a:t>
            </a:fld>
            <a:endParaRPr lang="en-US" altLang="en-US"/>
          </a:p>
        </p:txBody>
      </p:sp>
      <p:sp>
        <p:nvSpPr>
          <p:cNvPr id="38915" name="Rectangle 2">
            <a:extLst>
              <a:ext uri="{FF2B5EF4-FFF2-40B4-BE49-F238E27FC236}">
                <a16:creationId xmlns:a16="http://schemas.microsoft.com/office/drawing/2014/main" id="{B4AE4360-4CF0-1639-C636-481573C8E50B}"/>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5B3E44CA-C0ED-2CC3-90E2-F10EF61501D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3FF9CF9-03D9-9D43-85B6-60235150867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44C8D4-C0E2-EF4D-B462-CED539E0BDCD}" type="slidenum">
              <a:rPr lang="en-US" altLang="en-US"/>
              <a:pPr>
                <a:spcBef>
                  <a:spcPct val="0"/>
                </a:spcBef>
              </a:pPr>
              <a:t>51</a:t>
            </a:fld>
            <a:endParaRPr lang="en-US" altLang="en-US"/>
          </a:p>
        </p:txBody>
      </p:sp>
      <p:sp>
        <p:nvSpPr>
          <p:cNvPr id="45059" name="Rectangle 2">
            <a:extLst>
              <a:ext uri="{FF2B5EF4-FFF2-40B4-BE49-F238E27FC236}">
                <a16:creationId xmlns:a16="http://schemas.microsoft.com/office/drawing/2014/main" id="{E5D4E17C-2B15-9C96-0F56-44AAEDAA96C5}"/>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C073360F-85DC-F75C-36C1-B2028D8F3CA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this slides to include overview</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Ask: What if there is an adversary that can win with probability 0.4?</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CB668FAE-643D-74A4-2FE8-56A75167385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AC45990-951A-1549-A4C4-C2F6D55F2E0B}" type="slidenum">
              <a:rPr lang="en-US" altLang="en-US"/>
              <a:pPr>
                <a:spcBef>
                  <a:spcPct val="0"/>
                </a:spcBef>
              </a:pPr>
              <a:t>6</a:t>
            </a:fld>
            <a:endParaRPr lang="en-US" altLang="en-US"/>
          </a:p>
        </p:txBody>
      </p:sp>
      <p:sp>
        <p:nvSpPr>
          <p:cNvPr id="4099" name="Rectangle 2">
            <a:extLst>
              <a:ext uri="{FF2B5EF4-FFF2-40B4-BE49-F238E27FC236}">
                <a16:creationId xmlns:a16="http://schemas.microsoft.com/office/drawing/2014/main" id="{D4CA75B7-81C3-A456-5A31-040A882F5FAD}"/>
              </a:ext>
            </a:extLst>
          </p:cNvPr>
          <p:cNvSpPr>
            <a:spLocks noGrp="1" noRot="1" noChangeAspect="1" noChangeArrowheads="1" noTextEdit="1"/>
          </p:cNvSpPr>
          <p:nvPr>
            <p:ph type="sldImg"/>
          </p:nvPr>
        </p:nvSpPr>
        <p:spPr>
          <a:xfrm>
            <a:off x="381000" y="685800"/>
            <a:ext cx="6096000" cy="3429000"/>
          </a:xfrm>
          <a:ln/>
        </p:spPr>
      </p:sp>
      <p:sp>
        <p:nvSpPr>
          <p:cNvPr id="4100" name="Rectangle 3">
            <a:extLst>
              <a:ext uri="{FF2B5EF4-FFF2-40B4-BE49-F238E27FC236}">
                <a16:creationId xmlns:a16="http://schemas.microsoft.com/office/drawing/2014/main" id="{85394459-9505-AC24-7635-E9E642E9A50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this slides to include overview</a:t>
            </a:r>
            <a:endParaRPr dirty="0"/>
          </a:p>
        </p:txBody>
      </p:sp>
    </p:spTree>
    <p:extLst>
      <p:ext uri="{BB962C8B-B14F-4D97-AF65-F5344CB8AC3E}">
        <p14:creationId xmlns:p14="http://schemas.microsoft.com/office/powerpoint/2010/main" val="4013024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Homework 0 if you haven’t</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 dirty="0"/>
              <a:t>T</a:t>
            </a:r>
            <a:r>
              <a:rPr lang="en" sz="2000" dirty="0"/>
              <a:t>eaching feedback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information</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360660" y="1246824"/>
            <a:ext cx="7765338"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One-time pad,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some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any ciphertext they want encrypted, and need to decrypt some specific cyphertext</a:t>
            </a:r>
          </a:p>
          <a:p>
            <a:r>
              <a:rPr lang="en-US" sz="2400" dirty="0"/>
              <a:t>In this class, we often use the chosen plaintext attack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dirty="0"/>
                        <a:t>J</a:t>
                      </a:r>
                      <a:endParaRPr sz="1200" dirty="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C</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Does the brute-force attack still work?</a:t>
            </a:r>
            <a:endParaRPr dirty="0"/>
          </a:p>
          <a:p>
            <a:pPr marL="914400" lvl="1" indent="-317500" algn="l" rtl="0">
              <a:spcBef>
                <a:spcPts val="0"/>
              </a:spcBef>
              <a:spcAft>
                <a:spcPts val="0"/>
              </a:spcAft>
              <a:buSzPts val="1400"/>
              <a:buChar char="○"/>
            </a:pPr>
            <a:r>
              <a:rPr lang="en" dirty="0"/>
              <a:t>There are 26! ≈ 2</a:t>
            </a:r>
            <a:r>
              <a:rPr lang="en" baseline="30000" dirty="0"/>
              <a:t>88</a:t>
            </a:r>
            <a:r>
              <a:rPr lang="en" dirty="0"/>
              <a:t> possible mappings to try</a:t>
            </a:r>
            <a:endParaRPr dirty="0"/>
          </a:p>
          <a:p>
            <a:pPr marL="1371600" lvl="2" indent="-317500" algn="l" rtl="0">
              <a:spcBef>
                <a:spcPts val="0"/>
              </a:spcBef>
              <a:spcAft>
                <a:spcPts val="0"/>
              </a:spcAft>
              <a:buSzPts val="1400"/>
              <a:buChar char="■"/>
            </a:pPr>
            <a:r>
              <a:rPr lang="en" dirty="0"/>
              <a:t>Too much for most modern computers… for now</a:t>
            </a:r>
            <a:endParaRPr dirty="0"/>
          </a:p>
          <a:p>
            <a:pPr marL="457200" lvl="0" indent="-342900" algn="l" rtl="0">
              <a:spcBef>
                <a:spcPts val="0"/>
              </a:spcBef>
              <a:spcAft>
                <a:spcPts val="0"/>
              </a:spcAft>
              <a:buSzPts val="1800"/>
              <a:buChar char="●"/>
            </a:pPr>
            <a:r>
              <a:rPr lang="en" dirty="0"/>
              <a:t>How about the chosen-plaintext attack?</a:t>
            </a:r>
            <a:endParaRPr dirty="0"/>
          </a:p>
          <a:p>
            <a:pPr marL="914400" lvl="1" indent="-317500" algn="l" rtl="0">
              <a:spcBef>
                <a:spcPts val="0"/>
              </a:spcBef>
              <a:spcAft>
                <a:spcPts val="0"/>
              </a:spcAft>
              <a:buSzPts val="1400"/>
              <a:buChar char="○"/>
            </a:pPr>
            <a:r>
              <a:rPr lang="en" dirty="0"/>
              <a:t>Trick Alice into encrypting ABCDEFGHIJKLMNOPQRSTUVWXYZ, and you’ll get the whole mapping!</a:t>
            </a:r>
            <a:endParaRPr dirty="0"/>
          </a:p>
          <a:p>
            <a:pPr marL="457200" lvl="0" indent="-342900" algn="l" rtl="0">
              <a:spcBef>
                <a:spcPts val="0"/>
              </a:spcBef>
              <a:spcAft>
                <a:spcPts val="0"/>
              </a:spcAft>
              <a:buSzPts val="1800"/>
              <a:buChar char="●"/>
            </a:pPr>
            <a:r>
              <a:rPr lang="en" dirty="0"/>
              <a:t>Another strategy: </a:t>
            </a:r>
            <a:r>
              <a:rPr lang="en" i="1" dirty="0"/>
              <a:t>cryptanalysis</a:t>
            </a:r>
            <a:endParaRPr dirty="0"/>
          </a:p>
          <a:p>
            <a:pPr marL="914400" lvl="1" indent="-317500" algn="l" rtl="0">
              <a:spcBef>
                <a:spcPts val="0"/>
              </a:spcBef>
              <a:spcAft>
                <a:spcPts val="0"/>
              </a:spcAft>
              <a:buSzPts val="1400"/>
              <a:buChar char="○"/>
            </a:pPr>
            <a:r>
              <a:rPr lang="en" dirty="0"/>
              <a:t>The most common English letters in text are</a:t>
            </a:r>
            <a:br>
              <a:rPr lang="en" dirty="0"/>
            </a:br>
            <a:r>
              <a:rPr lang="en" dirty="0"/>
              <a:t>E, T, A, O, I, N</a:t>
            </a:r>
            <a:endParaRPr dirty="0"/>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85000" lnSpcReduction="20000"/>
          </a:bodyPr>
          <a:lstStyle/>
          <a:p>
            <a:pPr marL="457200" lvl="0" indent="-342900" algn="l" rtl="0">
              <a:spcBef>
                <a:spcPts val="0"/>
              </a:spcBef>
              <a:spcAft>
                <a:spcPts val="0"/>
              </a:spcAft>
              <a:buSzPts val="1800"/>
              <a:buChar char="●"/>
            </a:pPr>
            <a:r>
              <a:rPr lang="en" sz="2800" dirty="0"/>
              <a:t>Introduction to Cryptography </a:t>
            </a:r>
            <a:endParaRPr sz="2800" dirty="0"/>
          </a:p>
          <a:p>
            <a:pPr marL="914400" lvl="1" indent="-317500" algn="l" rtl="0">
              <a:lnSpc>
                <a:spcPct val="134000"/>
              </a:lnSpc>
              <a:spcBef>
                <a:spcPts val="0"/>
              </a:spcBef>
              <a:spcAft>
                <a:spcPts val="0"/>
              </a:spcAft>
              <a:buSzPts val="1400"/>
              <a:buChar char="○"/>
            </a:pPr>
            <a:r>
              <a:rPr lang="en" sz="2000" dirty="0"/>
              <a:t>What is cryptography? </a:t>
            </a:r>
          </a:p>
          <a:p>
            <a:pPr marL="914400" lvl="1" indent="-317500" algn="l" rtl="0">
              <a:lnSpc>
                <a:spcPct val="134000"/>
              </a:lnSpc>
              <a:spcBef>
                <a:spcPts val="0"/>
              </a:spcBef>
              <a:spcAft>
                <a:spcPts val="0"/>
              </a:spcAft>
              <a:buSzPts val="1400"/>
              <a:buChar char="○"/>
            </a:pPr>
            <a:r>
              <a:rPr lang="en" sz="2000" dirty="0"/>
              <a:t>Definitions of key properties</a:t>
            </a:r>
          </a:p>
          <a:p>
            <a:pPr lvl="1">
              <a:lnSpc>
                <a:spcPct val="134000"/>
              </a:lnSpc>
            </a:pPr>
            <a:r>
              <a:rPr lang="en" sz="2000" dirty="0"/>
              <a:t>Two types of cryptography</a:t>
            </a:r>
          </a:p>
          <a:p>
            <a:pPr lvl="1">
              <a:lnSpc>
                <a:spcPct val="134000"/>
              </a:lnSpc>
            </a:pPr>
            <a:r>
              <a:rPr lang="en-US" sz="2000" dirty="0"/>
              <a:t>*A brief history of cryptography</a:t>
            </a:r>
            <a:endParaRPr lang="en" sz="2000" dirty="0"/>
          </a:p>
          <a:p>
            <a:pPr>
              <a:lnSpc>
                <a:spcPct val="125000"/>
              </a:lnSpc>
            </a:pPr>
            <a:endParaRPr lang="en" sz="2400" dirty="0"/>
          </a:p>
          <a:p>
            <a:pPr>
              <a:lnSpc>
                <a:spcPct val="125000"/>
              </a:lnSpc>
            </a:pPr>
            <a:r>
              <a:rPr lang="en" sz="2800" dirty="0"/>
              <a:t>Roadmap for learning Crypto</a:t>
            </a:r>
          </a:p>
          <a:p>
            <a:pPr lvl="1"/>
            <a:r>
              <a:rPr lang="en" sz="2000" dirty="0"/>
              <a:t>Building blocks of </a:t>
            </a:r>
            <a:r>
              <a:rPr lang="en-US" sz="2000" dirty="0"/>
              <a:t>security </a:t>
            </a:r>
            <a:r>
              <a:rPr lang="en" sz="2000" dirty="0"/>
              <a:t>protocols</a:t>
            </a:r>
          </a:p>
          <a:p>
            <a:pPr marL="114300" indent="0">
              <a:buNone/>
            </a:pPr>
            <a:endParaRPr lang="en" sz="2600" dirty="0"/>
          </a:p>
          <a:p>
            <a:r>
              <a:rPr lang="en" sz="2800" dirty="0"/>
              <a:t>Symmetric Crypto</a:t>
            </a:r>
          </a:p>
          <a:p>
            <a:pPr lvl="1"/>
            <a:r>
              <a:rPr lang="en" sz="2000" dirty="0"/>
              <a:t>One-time pads</a:t>
            </a:r>
          </a:p>
          <a:p>
            <a:pPr lvl="1"/>
            <a:endParaRPr lang="en" sz="2000" dirty="0"/>
          </a:p>
          <a:p>
            <a:pPr lvl="1"/>
            <a:endParaRPr lang="en-US" sz="2000" dirty="0"/>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a:t>
            </a:r>
            <a:r>
              <a:rPr lang="en-US" dirty="0"/>
              <a:t>w</a:t>
            </a:r>
            <a:r>
              <a:rPr lang="en" dirty="0"/>
              <a:t>o Major Types of Crypto</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Two Common Types of Crypto</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Secret Key Cryptography (Symmetric)</a:t>
            </a:r>
          </a:p>
          <a:p>
            <a:endParaRPr lang="en-US" sz="2400" dirty="0"/>
          </a:p>
          <a:p>
            <a:r>
              <a:rPr lang="en-US" sz="2400" dirty="0"/>
              <a:t>Public Key Cryptography (Asymmetric)</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2964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Secret-Key (Symmetric) Crypto</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Both parties share the </a:t>
            </a:r>
            <a:r>
              <a:rPr lang="en" sz="2400" b="1" dirty="0"/>
              <a:t>same</a:t>
            </a:r>
            <a:r>
              <a:rPr lang="en" sz="2400" dirty="0"/>
              <a:t> key in the communication</a:t>
            </a:r>
          </a:p>
          <a:p>
            <a:pPr marL="457200" lvl="0" indent="-342900" algn="l" rtl="0">
              <a:spcBef>
                <a:spcPts val="0"/>
              </a:spcBef>
              <a:spcAft>
                <a:spcPts val="0"/>
              </a:spcAft>
              <a:buSzPts val="1800"/>
              <a:buChar char="●"/>
            </a:pPr>
            <a:r>
              <a:rPr lang="en-US" sz="2400" dirty="0"/>
              <a:t>The same key is used for encryption and decryption</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extLst>
      <p:ext uri="{BB962C8B-B14F-4D97-AF65-F5344CB8AC3E}">
        <p14:creationId xmlns:p14="http://schemas.microsoft.com/office/powerpoint/2010/main" val="39566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73F2-F31A-B524-974A-FEF6C34F501E}"/>
              </a:ext>
            </a:extLst>
          </p:cNvPr>
          <p:cNvSpPr>
            <a:spLocks noGrp="1"/>
          </p:cNvSpPr>
          <p:nvPr>
            <p:ph type="title"/>
          </p:nvPr>
        </p:nvSpPr>
        <p:spPr/>
        <p:txBody>
          <a:bodyPr>
            <a:normAutofit fontScale="90000"/>
          </a:bodyPr>
          <a:lstStyle/>
          <a:p>
            <a:r>
              <a:rPr lang="en-US" dirty="0"/>
              <a:t>Two Types of Symmetric Crypto</a:t>
            </a:r>
          </a:p>
        </p:txBody>
      </p:sp>
      <p:sp>
        <p:nvSpPr>
          <p:cNvPr id="3" name="Text Placeholder 2">
            <a:extLst>
              <a:ext uri="{FF2B5EF4-FFF2-40B4-BE49-F238E27FC236}">
                <a16:creationId xmlns:a16="http://schemas.microsoft.com/office/drawing/2014/main" id="{9804B59C-65B5-BF9C-7C90-0395556CF89B}"/>
              </a:ext>
            </a:extLst>
          </p:cNvPr>
          <p:cNvSpPr>
            <a:spLocks noGrp="1"/>
          </p:cNvSpPr>
          <p:nvPr>
            <p:ph type="body" idx="1"/>
          </p:nvPr>
        </p:nvSpPr>
        <p:spPr/>
        <p:txBody>
          <a:bodyPr/>
          <a:lstStyle/>
          <a:p>
            <a:r>
              <a:rPr lang="en-US" dirty="0"/>
              <a:t>Stream Ciphers</a:t>
            </a:r>
          </a:p>
          <a:p>
            <a:endParaRPr lang="en-US" dirty="0"/>
          </a:p>
          <a:p>
            <a:r>
              <a:rPr lang="en-US" dirty="0"/>
              <a:t>Block Ciphers</a:t>
            </a:r>
          </a:p>
        </p:txBody>
      </p:sp>
      <p:sp>
        <p:nvSpPr>
          <p:cNvPr id="4" name="Slide Number Placeholder 3">
            <a:extLst>
              <a:ext uri="{FF2B5EF4-FFF2-40B4-BE49-F238E27FC236}">
                <a16:creationId xmlns:a16="http://schemas.microsoft.com/office/drawing/2014/main" id="{6319F306-47A4-5954-4662-9C1D987CEF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782536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73F2-F31A-B524-974A-FEF6C34F501E}"/>
              </a:ext>
            </a:extLst>
          </p:cNvPr>
          <p:cNvSpPr>
            <a:spLocks noGrp="1"/>
          </p:cNvSpPr>
          <p:nvPr>
            <p:ph type="title"/>
          </p:nvPr>
        </p:nvSpPr>
        <p:spPr/>
        <p:txBody>
          <a:bodyPr>
            <a:normAutofit fontScale="90000"/>
          </a:bodyPr>
          <a:lstStyle/>
          <a:p>
            <a:r>
              <a:rPr lang="en-US" dirty="0"/>
              <a:t>Stream Ciphers</a:t>
            </a:r>
          </a:p>
        </p:txBody>
      </p:sp>
      <p:sp>
        <p:nvSpPr>
          <p:cNvPr id="3" name="Text Placeholder 2">
            <a:extLst>
              <a:ext uri="{FF2B5EF4-FFF2-40B4-BE49-F238E27FC236}">
                <a16:creationId xmlns:a16="http://schemas.microsoft.com/office/drawing/2014/main" id="{9804B59C-65B5-BF9C-7C90-0395556CF89B}"/>
              </a:ext>
            </a:extLst>
          </p:cNvPr>
          <p:cNvSpPr>
            <a:spLocks noGrp="1"/>
          </p:cNvSpPr>
          <p:nvPr>
            <p:ph type="body" idx="1"/>
          </p:nvPr>
        </p:nvSpPr>
        <p:spPr/>
        <p:txBody>
          <a:bodyPr/>
          <a:lstStyle/>
          <a:p>
            <a:r>
              <a:rPr lang="en-US" dirty="0"/>
              <a:t>Type of symmetric key crypto</a:t>
            </a:r>
          </a:p>
          <a:p>
            <a:endParaRPr lang="en-US" dirty="0"/>
          </a:p>
          <a:p>
            <a:r>
              <a:rPr lang="en-US" dirty="0"/>
              <a:t>Use a fixed length key to produce a pseudo-random stream of bits</a:t>
            </a:r>
          </a:p>
          <a:p>
            <a:pPr lvl="1"/>
            <a:r>
              <a:rPr lang="en-US" dirty="0"/>
              <a:t>Same key gets you the same stream</a:t>
            </a:r>
          </a:p>
          <a:p>
            <a:pPr lvl="1"/>
            <a:endParaRPr lang="en-US" dirty="0"/>
          </a:p>
          <a:p>
            <a:r>
              <a:rPr lang="en-US" dirty="0"/>
              <a:t>XOR those bits with your PT in order encrypt</a:t>
            </a:r>
          </a:p>
          <a:p>
            <a:endParaRPr lang="en-US" dirty="0"/>
          </a:p>
          <a:p>
            <a:r>
              <a:rPr lang="en-US" dirty="0"/>
              <a:t>XOR those same bits with your CT in order to decrypt</a:t>
            </a:r>
          </a:p>
          <a:p>
            <a:endParaRPr lang="en-US" dirty="0"/>
          </a:p>
          <a:p>
            <a:r>
              <a:rPr lang="en-US" dirty="0"/>
              <a:t>Tries to approximate a one-time-pad</a:t>
            </a:r>
          </a:p>
        </p:txBody>
      </p:sp>
      <p:sp>
        <p:nvSpPr>
          <p:cNvPr id="4" name="Slide Number Placeholder 3">
            <a:extLst>
              <a:ext uri="{FF2B5EF4-FFF2-40B4-BE49-F238E27FC236}">
                <a16:creationId xmlns:a16="http://schemas.microsoft.com/office/drawing/2014/main" id="{6319F306-47A4-5954-4662-9C1D987CEF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381391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73F2-F31A-B524-974A-FEF6C34F501E}"/>
              </a:ext>
            </a:extLst>
          </p:cNvPr>
          <p:cNvSpPr>
            <a:spLocks noGrp="1"/>
          </p:cNvSpPr>
          <p:nvPr>
            <p:ph type="title"/>
          </p:nvPr>
        </p:nvSpPr>
        <p:spPr/>
        <p:txBody>
          <a:bodyPr>
            <a:normAutofit fontScale="90000"/>
          </a:bodyPr>
          <a:lstStyle/>
          <a:p>
            <a:r>
              <a:rPr lang="en-US" dirty="0"/>
              <a:t>Real-World Stream Ciphers	</a:t>
            </a:r>
          </a:p>
        </p:txBody>
      </p:sp>
      <p:sp>
        <p:nvSpPr>
          <p:cNvPr id="3" name="Text Placeholder 2">
            <a:extLst>
              <a:ext uri="{FF2B5EF4-FFF2-40B4-BE49-F238E27FC236}">
                <a16:creationId xmlns:a16="http://schemas.microsoft.com/office/drawing/2014/main" id="{9804B59C-65B5-BF9C-7C90-0395556CF89B}"/>
              </a:ext>
            </a:extLst>
          </p:cNvPr>
          <p:cNvSpPr>
            <a:spLocks noGrp="1"/>
          </p:cNvSpPr>
          <p:nvPr>
            <p:ph type="body" idx="1"/>
          </p:nvPr>
        </p:nvSpPr>
        <p:spPr/>
        <p:txBody>
          <a:bodyPr/>
          <a:lstStyle/>
          <a:p>
            <a:r>
              <a:rPr lang="en-US" dirty="0"/>
              <a:t>RC4</a:t>
            </a:r>
          </a:p>
          <a:p>
            <a:pPr lvl="1"/>
            <a:r>
              <a:rPr lang="en-US" dirty="0"/>
              <a:t>Used in WEP for wireless network security</a:t>
            </a:r>
          </a:p>
          <a:p>
            <a:pPr lvl="1"/>
            <a:r>
              <a:rPr lang="en-US" dirty="0"/>
              <a:t>One option in TLS / HTTPS for encrypting web traffic</a:t>
            </a:r>
          </a:p>
          <a:p>
            <a:pPr lvl="1"/>
            <a:r>
              <a:rPr lang="en-US" dirty="0"/>
              <a:t>Not recommend for use anymore</a:t>
            </a:r>
          </a:p>
          <a:p>
            <a:r>
              <a:rPr lang="en-US" dirty="0"/>
              <a:t>A5/1</a:t>
            </a:r>
          </a:p>
          <a:p>
            <a:pPr lvl="1"/>
            <a:r>
              <a:rPr lang="en-US" dirty="0"/>
              <a:t>Use for encrypting GSM phone data and conversations </a:t>
            </a:r>
          </a:p>
          <a:p>
            <a:pPr lvl="1"/>
            <a:r>
              <a:rPr lang="en-US" dirty="0"/>
              <a:t>NSA is known to be routinely breaking it</a:t>
            </a:r>
          </a:p>
        </p:txBody>
      </p:sp>
      <p:sp>
        <p:nvSpPr>
          <p:cNvPr id="4" name="Slide Number Placeholder 3">
            <a:extLst>
              <a:ext uri="{FF2B5EF4-FFF2-40B4-BE49-F238E27FC236}">
                <a16:creationId xmlns:a16="http://schemas.microsoft.com/office/drawing/2014/main" id="{6319F306-47A4-5954-4662-9C1D987CEF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660107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Public-Key (Asymmetric) Crypto</a:t>
            </a:r>
            <a:endParaRPr dirty="0"/>
          </a:p>
        </p:txBody>
      </p:sp>
      <p:sp>
        <p:nvSpPr>
          <p:cNvPr id="571" name="Google Shape;571;p62"/>
          <p:cNvSpPr txBox="1">
            <a:spLocks noGrp="1"/>
          </p:cNvSpPr>
          <p:nvPr>
            <p:ph type="body" idx="1"/>
          </p:nvPr>
        </p:nvSpPr>
        <p:spPr>
          <a:xfrm>
            <a:off x="198500" y="1246825"/>
            <a:ext cx="8822658"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Both parties use </a:t>
            </a:r>
            <a:r>
              <a:rPr lang="en" b="1" i="1" dirty="0"/>
              <a:t>different </a:t>
            </a:r>
            <a:r>
              <a:rPr lang="en" dirty="0"/>
              <a:t>key in the communication</a:t>
            </a:r>
          </a:p>
          <a:p>
            <a:pPr marL="457200" lvl="0" indent="-342900" algn="l" rtl="0">
              <a:spcBef>
                <a:spcPts val="0"/>
              </a:spcBef>
              <a:spcAft>
                <a:spcPts val="0"/>
              </a:spcAft>
              <a:buSzPts val="1800"/>
              <a:buChar char="●"/>
            </a:pPr>
            <a:r>
              <a:rPr lang="en" dirty="0"/>
              <a:t>Everyone has two keys: a private key and a public key</a:t>
            </a:r>
          </a:p>
          <a:p>
            <a:pPr lvl="1" indent="-342900">
              <a:buSzPts val="1800"/>
              <a:buChar char="●"/>
            </a:pPr>
            <a:r>
              <a:rPr lang="en" sz="1600" dirty="0"/>
              <a:t>The two keys are mathematically related, it’s almost impossible to get private key from public key</a:t>
            </a:r>
          </a:p>
          <a:p>
            <a:pPr marL="457200" lvl="0" indent="-342900" algn="l" rtl="0">
              <a:spcBef>
                <a:spcPts val="0"/>
              </a:spcBef>
              <a:spcAft>
                <a:spcPts val="0"/>
              </a:spcAft>
              <a:buSzPts val="1800"/>
              <a:buChar char="●"/>
            </a:pPr>
            <a:r>
              <a:rPr lang="en" dirty="0"/>
              <a:t>Public key for encryption</a:t>
            </a:r>
          </a:p>
          <a:p>
            <a:pPr marL="457200" lvl="0" indent="-342900" algn="l" rtl="0">
              <a:spcBef>
                <a:spcPts val="0"/>
              </a:spcBef>
              <a:spcAft>
                <a:spcPts val="0"/>
              </a:spcAft>
              <a:buSzPts val="1800"/>
              <a:buChar char="●"/>
            </a:pPr>
            <a:r>
              <a:rPr lang="en-US" dirty="0"/>
              <a:t>Private</a:t>
            </a:r>
            <a:r>
              <a:rPr lang="en" dirty="0"/>
              <a:t> key for decryption</a:t>
            </a: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cxnSpLocks/>
            <a:stCxn id="11" idx="2"/>
            <a:endCxn id="577" idx="0"/>
          </p:cNvCxnSpPr>
          <p:nvPr/>
        </p:nvCxnSpPr>
        <p:spPr>
          <a:xfrm flipH="1">
            <a:off x="2728400" y="3860750"/>
            <a:ext cx="3850" cy="31095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cxnSpLocks/>
            <a:stCxn id="4" idx="2"/>
            <a:endCxn id="583" idx="0"/>
          </p:cNvCxnSpPr>
          <p:nvPr/>
        </p:nvCxnSpPr>
        <p:spPr>
          <a:xfrm>
            <a:off x="6251800" y="3893425"/>
            <a:ext cx="0" cy="27835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Insecure Channel</a:t>
            </a:r>
            <a:endParaRPr dirty="0"/>
          </a:p>
        </p:txBody>
      </p:sp>
      <p:sp>
        <p:nvSpPr>
          <p:cNvPr id="4" name="Google Shape;584;p62">
            <a:extLst>
              <a:ext uri="{FF2B5EF4-FFF2-40B4-BE49-F238E27FC236}">
                <a16:creationId xmlns:a16="http://schemas.microsoft.com/office/drawing/2014/main" id="{746EEFAC-6E74-1074-39EB-3304016BEAA0}"/>
              </a:ext>
            </a:extLst>
          </p:cNvPr>
          <p:cNvSpPr/>
          <p:nvPr/>
        </p:nvSpPr>
        <p:spPr>
          <a:xfrm>
            <a:off x="5776675" y="3423325"/>
            <a:ext cx="95025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Private Key</a:t>
            </a:r>
            <a:endParaRPr sz="1100" dirty="0"/>
          </a:p>
        </p:txBody>
      </p:sp>
      <p:sp>
        <p:nvSpPr>
          <p:cNvPr id="10" name="Google Shape;584;p62">
            <a:extLst>
              <a:ext uri="{FF2B5EF4-FFF2-40B4-BE49-F238E27FC236}">
                <a16:creationId xmlns:a16="http://schemas.microsoft.com/office/drawing/2014/main" id="{7CCD120F-49F0-1424-AB9E-C8AE7F82935D}"/>
              </a:ext>
            </a:extLst>
          </p:cNvPr>
          <p:cNvSpPr/>
          <p:nvPr/>
        </p:nvSpPr>
        <p:spPr>
          <a:xfrm>
            <a:off x="7071239" y="3421583"/>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p:sp>
        <p:nvSpPr>
          <p:cNvPr id="11" name="Google Shape;584;p62">
            <a:extLst>
              <a:ext uri="{FF2B5EF4-FFF2-40B4-BE49-F238E27FC236}">
                <a16:creationId xmlns:a16="http://schemas.microsoft.com/office/drawing/2014/main" id="{6F57695D-ECC1-27A7-3AED-5212CC7A57ED}"/>
              </a:ext>
            </a:extLst>
          </p:cNvPr>
          <p:cNvSpPr/>
          <p:nvPr/>
        </p:nvSpPr>
        <p:spPr>
          <a:xfrm>
            <a:off x="2257125" y="3390650"/>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2D176-5460-DC26-4950-D71306B91F5B}"/>
                  </a:ext>
                </a:extLst>
              </p:cNvPr>
              <p:cNvSpPr txBox="1"/>
              <p:nvPr/>
            </p:nvSpPr>
            <p:spPr>
              <a:xfrm>
                <a:off x="6388078" y="3351951"/>
                <a:ext cx="9885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b="0" dirty="0"/>
              </a:p>
            </p:txBody>
          </p:sp>
        </mc:Choice>
        <mc:Fallback xmlns="">
          <p:sp>
            <p:nvSpPr>
              <p:cNvPr id="13" name="TextBox 12">
                <a:extLst>
                  <a:ext uri="{FF2B5EF4-FFF2-40B4-BE49-F238E27FC236}">
                    <a16:creationId xmlns:a16="http://schemas.microsoft.com/office/drawing/2014/main" id="{B8C2D176-5460-DC26-4950-D71306B91F5B}"/>
                  </a:ext>
                </a:extLst>
              </p:cNvPr>
              <p:cNvSpPr txBox="1">
                <a:spLocks noRot="1" noChangeAspect="1" noMove="1" noResize="1" noEditPoints="1" noAdjustHandles="1" noChangeArrowheads="1" noChangeShapeType="1" noTextEdit="1"/>
              </p:cNvSpPr>
              <p:nvPr/>
            </p:nvSpPr>
            <p:spPr>
              <a:xfrm>
                <a:off x="6388078" y="3351951"/>
                <a:ext cx="98853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60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6" grpId="0" animBg="1"/>
      <p:bldP spid="4" grpId="0" animBg="1"/>
      <p:bldP spid="10" grpId="0" animBg="1"/>
      <p:bldP spid="11"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Hashing</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Transform any arbitrary message into a fixed length number</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US" sz="2400" dirty="0"/>
              <a:t>Should be one-way</a:t>
            </a:r>
          </a:p>
          <a:p>
            <a:pPr lvl="1" indent="-342900">
              <a:buSzPts val="1800"/>
              <a:buChar char="●"/>
            </a:pPr>
            <a:r>
              <a:rPr lang="en-US" sz="1600" dirty="0"/>
              <a:t>Message -&gt; Hash is easy</a:t>
            </a:r>
          </a:p>
          <a:p>
            <a:pPr lvl="1" indent="-342900">
              <a:buSzPts val="1800"/>
              <a:buChar char="●"/>
            </a:pPr>
            <a:r>
              <a:rPr lang="en-US" sz="1600" dirty="0"/>
              <a:t>Hash -&gt; Message is hard</a:t>
            </a:r>
          </a:p>
          <a:p>
            <a:pPr lvl="1" indent="-342900">
              <a:buSzPts val="1800"/>
              <a:buChar char="●"/>
            </a:pPr>
            <a:endParaRPr lang="en-US" sz="1000" dirty="0"/>
          </a:p>
          <a:p>
            <a:pPr lvl="1" indent="-342900">
              <a:buSzPts val="1800"/>
              <a:buChar char="●"/>
            </a:pPr>
            <a:endParaRPr lang="en-US" sz="1000" dirty="0"/>
          </a:p>
          <a:p>
            <a:r>
              <a:rPr lang="en-US" sz="2400" dirty="0"/>
              <a:t>Widely used in other fields</a:t>
            </a:r>
            <a:endParaRPr sz="24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2522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0" y="1851323"/>
            <a:ext cx="8520600" cy="1617091"/>
          </a:xfrm>
          <a:prstGeom prst="rect">
            <a:avLst/>
          </a:prstGeom>
        </p:spPr>
        <p:txBody>
          <a:bodyPr spcFirstLastPara="1" wrap="square" lIns="91425" tIns="91425" rIns="91425" bIns="91425" anchor="ctr" anchorCtr="0">
            <a:normAutofit/>
          </a:bodyPr>
          <a:lstStyle/>
          <a:p>
            <a:pPr algn="r">
              <a:lnSpc>
                <a:spcPct val="125000"/>
              </a:lnSpc>
            </a:pPr>
            <a:r>
              <a:rPr lang="en" dirty="0"/>
              <a:t>Building Blocks of Security Protocols</a:t>
            </a:r>
            <a:br>
              <a:rPr lang="en" dirty="0"/>
            </a:br>
            <a:r>
              <a:rPr lang="en" sz="2800" dirty="0"/>
              <a:t>Roadmap for Learning Crypto</a:t>
            </a:r>
            <a:endParaRPr lang="en"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299124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Building Blocks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There are hundreds of crypto-based security protocols. Fortunately, only a limited number of building blocks are involved</a:t>
            </a:r>
          </a:p>
          <a:p>
            <a:pPr eaLnBrk="1" hangingPunct="1">
              <a:lnSpc>
                <a:spcPct val="114000"/>
              </a:lnSpc>
            </a:pPr>
            <a:r>
              <a:rPr lang="en-US" altLang="en-US" sz="2400" dirty="0"/>
              <a:t>If secure blocks are put together in a wrong way, the final protocols may be insecure</a:t>
            </a:r>
          </a:p>
          <a:p>
            <a:pPr eaLnBrk="1" hangingPunct="1">
              <a:lnSpc>
                <a:spcPct val="114000"/>
              </a:lnSpc>
            </a:pPr>
            <a:r>
              <a:rPr lang="en-US" altLang="en-US" sz="2400" dirty="0"/>
              <a:t>How to organize these blocks shows the skills of the researchers</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39163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8D24E74-03F9-BEA0-AB59-34DAD890B39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45E07E2-9080-604D-B1DB-323CBB393F5D}" type="slidenum">
              <a:rPr lang="en-US" altLang="en-US" sz="1050"/>
              <a:pPr>
                <a:spcBef>
                  <a:spcPct val="0"/>
                </a:spcBef>
                <a:buFontTx/>
                <a:buNone/>
              </a:pPr>
              <a:t>43</a:t>
            </a:fld>
            <a:endParaRPr lang="en-US" altLang="en-US" sz="1050"/>
          </a:p>
        </p:txBody>
      </p:sp>
      <p:sp>
        <p:nvSpPr>
          <p:cNvPr id="22531" name="Rectangle 2">
            <a:extLst>
              <a:ext uri="{FF2B5EF4-FFF2-40B4-BE49-F238E27FC236}">
                <a16:creationId xmlns:a16="http://schemas.microsoft.com/office/drawing/2014/main" id="{2F5F514B-BD96-6959-9742-64273E1DF911}"/>
              </a:ext>
            </a:extLst>
          </p:cNvPr>
          <p:cNvSpPr>
            <a:spLocks noGrp="1" noChangeArrowheads="1"/>
          </p:cNvSpPr>
          <p:nvPr>
            <p:ph type="title"/>
          </p:nvPr>
        </p:nvSpPr>
        <p:spPr/>
        <p:txBody>
          <a:bodyPr>
            <a:normAutofit fontScale="90000"/>
          </a:bodyPr>
          <a:lstStyle/>
          <a:p>
            <a:pPr eaLnBrk="1" hangingPunct="1"/>
            <a:r>
              <a:rPr lang="en-US" altLang="en-US" dirty="0"/>
              <a:t>Block 1: One Way Functions</a:t>
            </a:r>
          </a:p>
        </p:txBody>
      </p:sp>
      <p:sp>
        <p:nvSpPr>
          <p:cNvPr id="22532" name="Rectangle 3">
            <a:extLst>
              <a:ext uri="{FF2B5EF4-FFF2-40B4-BE49-F238E27FC236}">
                <a16:creationId xmlns:a16="http://schemas.microsoft.com/office/drawing/2014/main" id="{06E75CCF-F19C-9C70-56E4-7201FDAAB7ED}"/>
              </a:ext>
            </a:extLst>
          </p:cNvPr>
          <p:cNvSpPr>
            <a:spLocks noGrp="1" noChangeArrowheads="1"/>
          </p:cNvSpPr>
          <p:nvPr>
            <p:ph type="body" idx="1"/>
          </p:nvPr>
        </p:nvSpPr>
        <p:spPr>
          <a:xfrm>
            <a:off x="198500" y="1246825"/>
            <a:ext cx="8520600" cy="3698886"/>
          </a:xfrm>
        </p:spPr>
        <p:txBody>
          <a:bodyPr>
            <a:normAutofit/>
          </a:bodyPr>
          <a:lstStyle/>
          <a:p>
            <a:pPr eaLnBrk="1" hangingPunct="1"/>
            <a:r>
              <a:rPr lang="en-US" altLang="en-US" sz="2400" dirty="0"/>
              <a:t>One way function is easy to calculate in one direction, but not the other.</a:t>
            </a:r>
          </a:p>
          <a:p>
            <a:pPr lvl="1" eaLnBrk="1" hangingPunct="1"/>
            <a:r>
              <a:rPr lang="en-US" altLang="en-US" sz="1800" dirty="0"/>
              <a:t>Given </a:t>
            </a:r>
            <a:r>
              <a:rPr lang="en-US" altLang="en-US" sz="1800" i="1" dirty="0"/>
              <a:t>x</a:t>
            </a:r>
            <a:r>
              <a:rPr lang="en-US" altLang="en-US" sz="1800" dirty="0"/>
              <a:t>, easy to get </a:t>
            </a:r>
            <a:r>
              <a:rPr lang="en-US" altLang="en-US" sz="1800" i="1" dirty="0"/>
              <a:t>f(x)</a:t>
            </a:r>
          </a:p>
          <a:p>
            <a:pPr lvl="1" eaLnBrk="1" hangingPunct="1"/>
            <a:r>
              <a:rPr lang="en-US" altLang="en-US" sz="1800" dirty="0"/>
              <a:t>Given </a:t>
            </a:r>
            <a:r>
              <a:rPr lang="en-US" altLang="en-US" sz="1800" i="1" dirty="0"/>
              <a:t>f(x)</a:t>
            </a:r>
            <a:r>
              <a:rPr lang="en-US" altLang="en-US" sz="1800" dirty="0"/>
              <a:t>, even </a:t>
            </a:r>
            <a:r>
              <a:rPr lang="en-US" altLang="en-US" sz="1800" i="1" dirty="0"/>
              <a:t>f()</a:t>
            </a:r>
            <a:r>
              <a:rPr lang="en-US" altLang="en-US" sz="1800" dirty="0"/>
              <a:t> is known, still not easy to get a </a:t>
            </a:r>
            <a:r>
              <a:rPr lang="en-US" altLang="en-US" sz="1800" i="1" dirty="0"/>
              <a:t>x </a:t>
            </a:r>
            <a:r>
              <a:rPr lang="en-US" altLang="en-US" sz="1800" dirty="0"/>
              <a:t>that satisfies f(x)</a:t>
            </a:r>
          </a:p>
          <a:p>
            <a:pPr lvl="1" eaLnBrk="1" hangingPunct="1"/>
            <a:r>
              <a:rPr lang="en-US" altLang="en-US" sz="1800" dirty="0"/>
              <a:t>Think about the fingerprint of a person</a:t>
            </a:r>
          </a:p>
          <a:p>
            <a:pPr eaLnBrk="1" hangingPunct="1"/>
            <a:r>
              <a:rPr lang="en-US" altLang="en-US" sz="2400" dirty="0"/>
              <a:t>Trap door one way function</a:t>
            </a:r>
          </a:p>
          <a:p>
            <a:pPr lvl="1" eaLnBrk="1" hangingPunct="1"/>
            <a:r>
              <a:rPr lang="en-US" altLang="en-US" sz="1800" dirty="0"/>
              <a:t>Given </a:t>
            </a:r>
            <a:r>
              <a:rPr lang="en-US" altLang="en-US" sz="1800" i="1" dirty="0"/>
              <a:t>x</a:t>
            </a:r>
            <a:r>
              <a:rPr lang="en-US" altLang="en-US" sz="1800" dirty="0"/>
              <a:t>, easy to calculate </a:t>
            </a:r>
            <a:r>
              <a:rPr lang="en-US" altLang="en-US" sz="1800" i="1" dirty="0"/>
              <a:t>f(x)</a:t>
            </a:r>
          </a:p>
          <a:p>
            <a:pPr lvl="1" eaLnBrk="1" hangingPunct="1"/>
            <a:r>
              <a:rPr lang="en-US" altLang="en-US" sz="1800" dirty="0"/>
              <a:t>Given </a:t>
            </a:r>
            <a:r>
              <a:rPr lang="en-US" altLang="en-US" sz="1800" i="1" dirty="0"/>
              <a:t>f(x)</a:t>
            </a:r>
            <a:r>
              <a:rPr lang="en-US" altLang="en-US" sz="1800" dirty="0"/>
              <a:t>, difficult to get </a:t>
            </a:r>
            <a:r>
              <a:rPr lang="en-US" altLang="en-US" sz="1800" i="1" dirty="0"/>
              <a:t>x</a:t>
            </a:r>
          </a:p>
          <a:p>
            <a:pPr lvl="1" eaLnBrk="1" hangingPunct="1"/>
            <a:r>
              <a:rPr lang="en-US" altLang="en-US" sz="1800" dirty="0"/>
              <a:t>Given </a:t>
            </a:r>
            <a:r>
              <a:rPr lang="en-US" altLang="en-US" sz="1800" i="1" dirty="0"/>
              <a:t>f(x)</a:t>
            </a:r>
            <a:r>
              <a:rPr lang="en-US" altLang="en-US" sz="1800" dirty="0"/>
              <a:t> and a secret </a:t>
            </a:r>
            <a:r>
              <a:rPr lang="en-US" altLang="en-US" sz="1800" i="1" dirty="0"/>
              <a:t>y</a:t>
            </a:r>
            <a:r>
              <a:rPr lang="en-US" altLang="en-US" sz="1800" dirty="0"/>
              <a:t>, easy to recover </a:t>
            </a:r>
            <a:r>
              <a:rPr lang="en-US" altLang="en-US" sz="1800" i="1" dirty="0"/>
              <a:t>x</a:t>
            </a:r>
          </a:p>
          <a:p>
            <a:pPr lvl="1" eaLnBrk="1" hangingPunct="1"/>
            <a:r>
              <a:rPr lang="en-US" altLang="en-US" sz="1800" dirty="0"/>
              <a:t>Think about asymmetric encryption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E09CAD17-DECB-CC00-0D4F-9FA0547FEB0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1097FFE0-84A6-9142-B1B6-3C75B3CD1398}" type="slidenum">
              <a:rPr lang="en-US" altLang="en-US" sz="1050"/>
              <a:pPr>
                <a:spcBef>
                  <a:spcPct val="0"/>
                </a:spcBef>
                <a:buFontTx/>
                <a:buNone/>
              </a:pPr>
              <a:t>44</a:t>
            </a:fld>
            <a:endParaRPr lang="en-US" altLang="en-US" sz="1050"/>
          </a:p>
        </p:txBody>
      </p:sp>
      <p:sp>
        <p:nvSpPr>
          <p:cNvPr id="29699" name="Rectangle 2">
            <a:extLst>
              <a:ext uri="{FF2B5EF4-FFF2-40B4-BE49-F238E27FC236}">
                <a16:creationId xmlns:a16="http://schemas.microsoft.com/office/drawing/2014/main" id="{75A2103C-2474-2511-112F-0851C1A4ABE1}"/>
              </a:ext>
            </a:extLst>
          </p:cNvPr>
          <p:cNvSpPr>
            <a:spLocks noGrp="1" noChangeArrowheads="1"/>
          </p:cNvSpPr>
          <p:nvPr>
            <p:ph type="title"/>
          </p:nvPr>
        </p:nvSpPr>
        <p:spPr/>
        <p:txBody>
          <a:bodyPr>
            <a:noAutofit/>
          </a:bodyPr>
          <a:lstStyle/>
          <a:p>
            <a:r>
              <a:rPr lang="en-US" altLang="en-US" sz="2500" dirty="0"/>
              <a:t>Block 2: Symmetric Cryptography </a:t>
            </a:r>
          </a:p>
        </p:txBody>
      </p:sp>
      <p:sp>
        <p:nvSpPr>
          <p:cNvPr id="29700" name="Rectangle 3">
            <a:extLst>
              <a:ext uri="{FF2B5EF4-FFF2-40B4-BE49-F238E27FC236}">
                <a16:creationId xmlns:a16="http://schemas.microsoft.com/office/drawing/2014/main" id="{4760D738-ED3A-B399-2680-DBBA8484E4F4}"/>
              </a:ext>
            </a:extLst>
          </p:cNvPr>
          <p:cNvSpPr>
            <a:spLocks noGrp="1" noChangeArrowheads="1"/>
          </p:cNvSpPr>
          <p:nvPr>
            <p:ph type="body" idx="1"/>
          </p:nvPr>
        </p:nvSpPr>
        <p:spPr/>
        <p:txBody>
          <a:bodyPr>
            <a:normAutofit fontScale="92500" lnSpcReduction="10000"/>
          </a:bodyPr>
          <a:lstStyle/>
          <a:p>
            <a:pPr eaLnBrk="1" hangingPunct="1">
              <a:lnSpc>
                <a:spcPct val="124000"/>
              </a:lnSpc>
            </a:pPr>
            <a:r>
              <a:rPr lang="en-US" altLang="en-US" sz="2400" dirty="0"/>
              <a:t>Steps:</a:t>
            </a:r>
          </a:p>
          <a:p>
            <a:pPr lvl="1" eaLnBrk="1" hangingPunct="1">
              <a:lnSpc>
                <a:spcPct val="124000"/>
              </a:lnSpc>
              <a:buFontTx/>
              <a:buNone/>
            </a:pPr>
            <a:r>
              <a:rPr lang="en-US" altLang="en-US" sz="2000" dirty="0"/>
              <a:t>(1) Alice and Bob agree on a key K and an encryption algorithm</a:t>
            </a:r>
          </a:p>
          <a:p>
            <a:pPr lvl="1" eaLnBrk="1" hangingPunct="1">
              <a:lnSpc>
                <a:spcPct val="124000"/>
              </a:lnSpc>
              <a:buFontTx/>
              <a:buNone/>
            </a:pPr>
            <a:r>
              <a:rPr lang="en-US" altLang="en-US" sz="2000" dirty="0"/>
              <a:t>(2) Alice calculates Enc</a:t>
            </a:r>
            <a:r>
              <a:rPr lang="en-US" altLang="en-US" sz="2000" i="1" baseline="-25000" dirty="0"/>
              <a:t> </a:t>
            </a:r>
            <a:r>
              <a:rPr lang="en-US" altLang="en-US" sz="2000" dirty="0"/>
              <a:t>(K, M) and sends the cipher text to Bob</a:t>
            </a:r>
          </a:p>
          <a:p>
            <a:pPr lvl="1" eaLnBrk="1" hangingPunct="1">
              <a:lnSpc>
                <a:spcPct val="124000"/>
              </a:lnSpc>
              <a:buFontTx/>
              <a:buNone/>
            </a:pPr>
            <a:r>
              <a:rPr lang="en-US" altLang="en-US" sz="2000" dirty="0"/>
              <a:t>(3) Bob decrypts the message and gets the plaintext</a:t>
            </a:r>
          </a:p>
          <a:p>
            <a:pPr eaLnBrk="1" hangingPunct="1">
              <a:lnSpc>
                <a:spcPct val="114000"/>
              </a:lnSpc>
            </a:pPr>
            <a:endParaRPr lang="en-US" altLang="en-US" sz="2400" dirty="0"/>
          </a:p>
          <a:p>
            <a:pPr eaLnBrk="1" hangingPunct="1">
              <a:lnSpc>
                <a:spcPct val="124000"/>
              </a:lnSpc>
            </a:pPr>
            <a:r>
              <a:rPr lang="en-US" altLang="en-US" sz="2400" dirty="0"/>
              <a:t>Problems</a:t>
            </a:r>
          </a:p>
          <a:p>
            <a:pPr lvl="1" eaLnBrk="1" hangingPunct="1">
              <a:lnSpc>
                <a:spcPct val="124000"/>
              </a:lnSpc>
            </a:pPr>
            <a:r>
              <a:rPr lang="en-US" altLang="en-US" sz="2000" dirty="0"/>
              <a:t>How to determine the key: must in a secret place</a:t>
            </a:r>
          </a:p>
          <a:p>
            <a:pPr lvl="1" eaLnBrk="1" hangingPunct="1">
              <a:lnSpc>
                <a:spcPct val="124000"/>
              </a:lnSpc>
            </a:pPr>
            <a:r>
              <a:rPr lang="en-US" altLang="en-US" sz="2000" dirty="0"/>
              <a:t>How to convince other people it is from Alice instead of Bob</a:t>
            </a:r>
          </a:p>
          <a:p>
            <a:pPr lvl="1" eaLnBrk="1" hangingPunct="1">
              <a:lnSpc>
                <a:spcPct val="124000"/>
              </a:lnSpc>
            </a:pPr>
            <a:r>
              <a:rPr lang="en-US" altLang="en-US" sz="2000" dirty="0"/>
              <a:t>Number of keys increases fast, not scalable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70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0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70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70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79E37E4E-4BC6-140F-6DDC-6D96A93AAC7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AAA79D4-EB1F-444A-8A6D-ACC87C0C567F}" type="slidenum">
              <a:rPr lang="en-US" altLang="en-US" sz="1050"/>
              <a:pPr>
                <a:spcBef>
                  <a:spcPct val="0"/>
                </a:spcBef>
                <a:buFontTx/>
                <a:buNone/>
              </a:pPr>
              <a:t>45</a:t>
            </a:fld>
            <a:endParaRPr lang="en-US" altLang="en-US" sz="1050"/>
          </a:p>
        </p:txBody>
      </p:sp>
      <p:sp>
        <p:nvSpPr>
          <p:cNvPr id="31747" name="Rectangle 2">
            <a:extLst>
              <a:ext uri="{FF2B5EF4-FFF2-40B4-BE49-F238E27FC236}">
                <a16:creationId xmlns:a16="http://schemas.microsoft.com/office/drawing/2014/main" id="{6520CE80-36D5-2E42-C5F3-B5E03B23F427}"/>
              </a:ext>
            </a:extLst>
          </p:cNvPr>
          <p:cNvSpPr>
            <a:spLocks noGrp="1" noChangeArrowheads="1"/>
          </p:cNvSpPr>
          <p:nvPr>
            <p:ph type="title"/>
          </p:nvPr>
        </p:nvSpPr>
        <p:spPr/>
        <p:txBody>
          <a:bodyPr>
            <a:noAutofit/>
          </a:bodyPr>
          <a:lstStyle/>
          <a:p>
            <a:pPr eaLnBrk="1" hangingPunct="1"/>
            <a:r>
              <a:rPr lang="en-US" altLang="en-US" sz="2500" dirty="0"/>
              <a:t>Block 3: Asymmetric Cryptography</a:t>
            </a:r>
          </a:p>
        </p:txBody>
      </p:sp>
      <p:sp>
        <p:nvSpPr>
          <p:cNvPr id="31748" name="Rectangle 3">
            <a:extLst>
              <a:ext uri="{FF2B5EF4-FFF2-40B4-BE49-F238E27FC236}">
                <a16:creationId xmlns:a16="http://schemas.microsoft.com/office/drawing/2014/main" id="{CB2FBA1A-939C-6886-2E7E-996C9F5A43FB}"/>
              </a:ext>
            </a:extLst>
          </p:cNvPr>
          <p:cNvSpPr>
            <a:spLocks noGrp="1" noChangeArrowheads="1"/>
          </p:cNvSpPr>
          <p:nvPr>
            <p:ph type="body" idx="1"/>
          </p:nvPr>
        </p:nvSpPr>
        <p:spPr>
          <a:xfrm>
            <a:off x="198500" y="1246824"/>
            <a:ext cx="8520600" cy="3708633"/>
          </a:xfrm>
        </p:spPr>
        <p:txBody>
          <a:bodyPr>
            <a:normAutofit/>
          </a:bodyPr>
          <a:lstStyle/>
          <a:p>
            <a:pPr marL="400050" indent="-400050">
              <a:lnSpc>
                <a:spcPct val="114000"/>
              </a:lnSpc>
            </a:pPr>
            <a:r>
              <a:rPr lang="en-US" altLang="en-US" sz="2400" dirty="0"/>
              <a:t>Two keys: public key and private key, it is almost impossible to get private key from public key.</a:t>
            </a:r>
          </a:p>
          <a:p>
            <a:pPr marL="400050" indent="-400050">
              <a:lnSpc>
                <a:spcPct val="114000"/>
              </a:lnSpc>
            </a:pPr>
            <a:endParaRPr lang="en-US" altLang="en-US" sz="2400" dirty="0"/>
          </a:p>
          <a:p>
            <a:pPr marL="400050" indent="-400050">
              <a:lnSpc>
                <a:spcPct val="114000"/>
              </a:lnSpc>
            </a:pPr>
            <a:r>
              <a:rPr lang="en-US" altLang="en-US" sz="2400" dirty="0"/>
              <a:t>Steps:</a:t>
            </a:r>
          </a:p>
          <a:p>
            <a:pPr marL="685800" lvl="1" indent="-342900">
              <a:lnSpc>
                <a:spcPct val="114000"/>
              </a:lnSpc>
              <a:buFontTx/>
              <a:buAutoNum type="arabicParenBoth"/>
            </a:pPr>
            <a:r>
              <a:rPr lang="en-US" altLang="en-US" sz="1800" dirty="0"/>
              <a:t>Alice and Bob agree on a public key encryption algorithm</a:t>
            </a:r>
          </a:p>
          <a:p>
            <a:pPr marL="685800" lvl="1" indent="-342900">
              <a:lnSpc>
                <a:spcPct val="114000"/>
              </a:lnSpc>
              <a:buFontTx/>
              <a:buAutoNum type="arabicParenBoth"/>
            </a:pPr>
            <a:r>
              <a:rPr lang="en-US" altLang="en-US" sz="1800" dirty="0"/>
              <a:t>Bob sends his public key to Alice</a:t>
            </a:r>
          </a:p>
          <a:p>
            <a:pPr marL="685800" lvl="1" indent="-342900">
              <a:lnSpc>
                <a:spcPct val="114000"/>
              </a:lnSpc>
              <a:buFontTx/>
              <a:buAutoNum type="arabicParenBoth"/>
            </a:pPr>
            <a:r>
              <a:rPr lang="en-US" altLang="en-US" sz="1800" dirty="0"/>
              <a:t>Alice calculates Enc</a:t>
            </a:r>
            <a:r>
              <a:rPr lang="en-US" altLang="en-US" sz="1800" baseline="-25000" dirty="0"/>
              <a:t> </a:t>
            </a:r>
            <a:r>
              <a:rPr lang="en-US" altLang="en-US" sz="1800" dirty="0"/>
              <a:t>(</a:t>
            </a:r>
            <a:r>
              <a:rPr lang="en-US" altLang="en-US" sz="1800" dirty="0" err="1"/>
              <a:t>K</a:t>
            </a:r>
            <a:r>
              <a:rPr lang="en-US" altLang="en-US" sz="1800" baseline="-25000" dirty="0" err="1"/>
              <a:t>pub</a:t>
            </a:r>
            <a:r>
              <a:rPr lang="en-US" altLang="en-US" sz="1800" dirty="0"/>
              <a:t>, M) and sends the cipher text to Bob</a:t>
            </a:r>
          </a:p>
          <a:p>
            <a:pPr marL="685800" lvl="1" indent="-342900">
              <a:lnSpc>
                <a:spcPct val="114000"/>
              </a:lnSpc>
              <a:buFontTx/>
              <a:buAutoNum type="arabicParenBoth"/>
            </a:pPr>
            <a:r>
              <a:rPr lang="en-US" altLang="en-US" sz="1800" dirty="0"/>
              <a:t>Bob decrypts the message with the private key and gets the plaintext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852-C990-46BE-0E66-0689926545C6}"/>
              </a:ext>
            </a:extLst>
          </p:cNvPr>
          <p:cNvSpPr>
            <a:spLocks noGrp="1"/>
          </p:cNvSpPr>
          <p:nvPr>
            <p:ph type="title"/>
          </p:nvPr>
        </p:nvSpPr>
        <p:spPr/>
        <p:txBody>
          <a:bodyPr>
            <a:normAutofit fontScale="90000"/>
          </a:bodyPr>
          <a:lstStyle/>
          <a:p>
            <a:r>
              <a:rPr lang="en-US" altLang="en-US" dirty="0"/>
              <a:t>Block 3: Asymmetric Cryptography (continue)</a:t>
            </a:r>
            <a:endParaRPr lang="en-US" dirty="0"/>
          </a:p>
        </p:txBody>
      </p:sp>
      <p:sp>
        <p:nvSpPr>
          <p:cNvPr id="3" name="Content Placeholder 2">
            <a:extLst>
              <a:ext uri="{FF2B5EF4-FFF2-40B4-BE49-F238E27FC236}">
                <a16:creationId xmlns:a16="http://schemas.microsoft.com/office/drawing/2014/main" id="{C118346A-B8D6-C3D3-13E3-BE6F820B0585}"/>
              </a:ext>
            </a:extLst>
          </p:cNvPr>
          <p:cNvSpPr>
            <a:spLocks noGrp="1"/>
          </p:cNvSpPr>
          <p:nvPr>
            <p:ph idx="1"/>
          </p:nvPr>
        </p:nvSpPr>
        <p:spPr>
          <a:xfrm>
            <a:off x="198500" y="1246824"/>
            <a:ext cx="8520600" cy="3416393"/>
          </a:xfrm>
        </p:spPr>
        <p:txBody>
          <a:bodyPr>
            <a:normAutofit/>
          </a:bodyPr>
          <a:lstStyle/>
          <a:p>
            <a:pPr marL="400050" indent="-400050">
              <a:lnSpc>
                <a:spcPct val="114000"/>
              </a:lnSpc>
            </a:pPr>
            <a:r>
              <a:rPr lang="en-US" altLang="en-US" sz="2400" dirty="0"/>
              <a:t>Solve the problem in symmetric crypto: the key can be transferred in public</a:t>
            </a:r>
          </a:p>
          <a:p>
            <a:pPr marL="400050" indent="-400050">
              <a:lnSpc>
                <a:spcPct val="114000"/>
              </a:lnSpc>
            </a:pPr>
            <a:r>
              <a:rPr lang="en-US" altLang="en-US" sz="2400" dirty="0"/>
              <a:t>More scalable, easy for multicast</a:t>
            </a:r>
          </a:p>
          <a:p>
            <a:pPr marL="400050" indent="-400050">
              <a:lnSpc>
                <a:spcPct val="114000"/>
              </a:lnSpc>
            </a:pPr>
            <a:r>
              <a:rPr lang="en-US" altLang="en-US" sz="2400" dirty="0"/>
              <a:t>New problems:</a:t>
            </a:r>
          </a:p>
          <a:p>
            <a:pPr marL="685800" lvl="1" indent="-342900">
              <a:lnSpc>
                <a:spcPct val="114000"/>
              </a:lnSpc>
            </a:pPr>
            <a:r>
              <a:rPr lang="en-US" altLang="en-US" sz="2000" dirty="0"/>
              <a:t>How can we make sure it is Bob’s public key</a:t>
            </a:r>
          </a:p>
          <a:p>
            <a:pPr marL="971550" lvl="2" indent="-285750">
              <a:lnSpc>
                <a:spcPct val="114000"/>
              </a:lnSpc>
            </a:pPr>
            <a:r>
              <a:rPr lang="en-US" altLang="en-US" sz="1600" dirty="0"/>
              <a:t>Trusted Third Party</a:t>
            </a:r>
          </a:p>
          <a:p>
            <a:pPr marL="971550" lvl="2" indent="-285750">
              <a:lnSpc>
                <a:spcPct val="114000"/>
              </a:lnSpc>
            </a:pPr>
            <a:r>
              <a:rPr lang="en-US" altLang="en-US" sz="1600" dirty="0"/>
              <a:t>Certificate for the public key</a:t>
            </a:r>
          </a:p>
          <a:p>
            <a:pPr marL="685800" lvl="1" indent="-342900">
              <a:lnSpc>
                <a:spcPct val="114000"/>
              </a:lnSpc>
            </a:pPr>
            <a:r>
              <a:rPr lang="en-US" altLang="en-US" sz="2000" dirty="0"/>
              <a:t>How to guarantee the sender’s identity</a:t>
            </a:r>
          </a:p>
        </p:txBody>
      </p:sp>
      <p:sp>
        <p:nvSpPr>
          <p:cNvPr id="4" name="Slide Number Placeholder 3">
            <a:extLst>
              <a:ext uri="{FF2B5EF4-FFF2-40B4-BE49-F238E27FC236}">
                <a16:creationId xmlns:a16="http://schemas.microsoft.com/office/drawing/2014/main" id="{7ED770A5-EA75-BC34-1712-2BE45DCA46D4}"/>
              </a:ext>
            </a:extLst>
          </p:cNvPr>
          <p:cNvSpPr>
            <a:spLocks noGrp="1"/>
          </p:cNvSpPr>
          <p:nvPr>
            <p:ph type="sldNum" sz="quarter" idx="12"/>
          </p:nvPr>
        </p:nvSpPr>
        <p:spPr/>
        <p:txBody>
          <a:bodyPr/>
          <a:lstStyle/>
          <a:p>
            <a:fld id="{9DCE2E54-22D5-1445-8BC1-DEE9C38A6338}" type="slidenum">
              <a:rPr lang="en-US" altLang="en-US" smtClean="0"/>
              <a:pPr/>
              <a:t>46</a:t>
            </a:fld>
            <a:endParaRPr lang="en-US" altLang="en-US"/>
          </a:p>
        </p:txBody>
      </p:sp>
    </p:spTree>
    <p:extLst>
      <p:ext uri="{BB962C8B-B14F-4D97-AF65-F5344CB8AC3E}">
        <p14:creationId xmlns:p14="http://schemas.microsoft.com/office/powerpoint/2010/main" val="205799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766D9B34-10ED-1E8B-520C-EAA10F53AA5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94126CB-D29F-894F-B54A-17930E0DD38F}" type="slidenum">
              <a:rPr lang="en-US" altLang="en-US" sz="1050"/>
              <a:pPr>
                <a:spcBef>
                  <a:spcPct val="0"/>
                </a:spcBef>
                <a:buFontTx/>
                <a:buNone/>
              </a:pPr>
              <a:t>47</a:t>
            </a:fld>
            <a:endParaRPr lang="en-US" altLang="en-US" sz="1050"/>
          </a:p>
        </p:txBody>
      </p:sp>
      <p:sp>
        <p:nvSpPr>
          <p:cNvPr id="35843" name="Rectangle 2">
            <a:extLst>
              <a:ext uri="{FF2B5EF4-FFF2-40B4-BE49-F238E27FC236}">
                <a16:creationId xmlns:a16="http://schemas.microsoft.com/office/drawing/2014/main" id="{33EE0B6B-9BCD-00E1-C4BE-5E7E58B1CA2F}"/>
              </a:ext>
            </a:extLst>
          </p:cNvPr>
          <p:cNvSpPr>
            <a:spLocks noGrp="1" noChangeArrowheads="1"/>
          </p:cNvSpPr>
          <p:nvPr>
            <p:ph type="title"/>
          </p:nvPr>
        </p:nvSpPr>
        <p:spPr/>
        <p:txBody>
          <a:bodyPr>
            <a:normAutofit fontScale="90000"/>
          </a:bodyPr>
          <a:lstStyle/>
          <a:p>
            <a:pPr eaLnBrk="1" hangingPunct="1"/>
            <a:r>
              <a:rPr lang="en-US" altLang="en-US" dirty="0"/>
              <a:t>Hybrid Crypto Systems</a:t>
            </a:r>
          </a:p>
        </p:txBody>
      </p:sp>
      <p:sp>
        <p:nvSpPr>
          <p:cNvPr id="35844" name="Rectangle 3">
            <a:extLst>
              <a:ext uri="{FF2B5EF4-FFF2-40B4-BE49-F238E27FC236}">
                <a16:creationId xmlns:a16="http://schemas.microsoft.com/office/drawing/2014/main" id="{579BDD67-8145-7632-56B3-407A95C325E1}"/>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Symmetric methods are fast, easy to implement, but require special attention during key distribution</a:t>
            </a:r>
          </a:p>
          <a:p>
            <a:pPr eaLnBrk="1" hangingPunct="1">
              <a:lnSpc>
                <a:spcPct val="114000"/>
              </a:lnSpc>
            </a:pPr>
            <a:r>
              <a:rPr lang="en-US" altLang="en-US" sz="2400" dirty="0"/>
              <a:t>Asymmetric methods are slow, but more secure</a:t>
            </a:r>
          </a:p>
          <a:p>
            <a:pPr eaLnBrk="1" hangingPunct="1">
              <a:lnSpc>
                <a:spcPct val="114000"/>
              </a:lnSpc>
            </a:pPr>
            <a:r>
              <a:rPr lang="en-US" altLang="en-US" sz="2400" dirty="0"/>
              <a:t>Hybrid:</a:t>
            </a:r>
          </a:p>
          <a:p>
            <a:pPr lvl="1" eaLnBrk="1" hangingPunct="1">
              <a:lnSpc>
                <a:spcPct val="114000"/>
              </a:lnSpc>
            </a:pPr>
            <a:r>
              <a:rPr lang="en-US" altLang="en-US" sz="1800" dirty="0"/>
              <a:t>Using asymmetric method to distribute key</a:t>
            </a:r>
          </a:p>
          <a:p>
            <a:pPr lvl="1" eaLnBrk="1" hangingPunct="1">
              <a:lnSpc>
                <a:spcPct val="114000"/>
              </a:lnSpc>
            </a:pPr>
            <a:r>
              <a:rPr lang="en-US" altLang="en-US" sz="1800" dirty="0"/>
              <a:t>Using symmetric method to encrypt data</a:t>
            </a:r>
            <a:endParaRPr lang="en-US"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4227D70-BA68-C9E4-DD52-946BDCD211A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5737C66-51CC-E941-A8AF-9673A90D2208}" type="slidenum">
              <a:rPr lang="en-US" altLang="en-US" sz="1050"/>
              <a:pPr>
                <a:spcBef>
                  <a:spcPct val="0"/>
                </a:spcBef>
                <a:buFontTx/>
                <a:buNone/>
              </a:pPr>
              <a:t>48</a:t>
            </a:fld>
            <a:endParaRPr lang="en-US" altLang="en-US" sz="1050"/>
          </a:p>
        </p:txBody>
      </p:sp>
      <p:sp>
        <p:nvSpPr>
          <p:cNvPr id="37891" name="Rectangle 2">
            <a:extLst>
              <a:ext uri="{FF2B5EF4-FFF2-40B4-BE49-F238E27FC236}">
                <a16:creationId xmlns:a16="http://schemas.microsoft.com/office/drawing/2014/main" id="{383255DB-DCD0-7012-D4A8-F2D285E73AD0}"/>
              </a:ext>
            </a:extLst>
          </p:cNvPr>
          <p:cNvSpPr>
            <a:spLocks noGrp="1" noChangeArrowheads="1"/>
          </p:cNvSpPr>
          <p:nvPr>
            <p:ph type="title"/>
          </p:nvPr>
        </p:nvSpPr>
        <p:spPr/>
        <p:txBody>
          <a:bodyPr>
            <a:normAutofit/>
          </a:bodyPr>
          <a:lstStyle/>
          <a:p>
            <a:r>
              <a:rPr lang="en-US" altLang="en-US" sz="2500" dirty="0"/>
              <a:t>Hybrid Crypto Systems</a:t>
            </a:r>
          </a:p>
        </p:txBody>
      </p:sp>
      <p:sp>
        <p:nvSpPr>
          <p:cNvPr id="37892" name="Rectangle 3">
            <a:extLst>
              <a:ext uri="{FF2B5EF4-FFF2-40B4-BE49-F238E27FC236}">
                <a16:creationId xmlns:a16="http://schemas.microsoft.com/office/drawing/2014/main" id="{80848EFB-910C-9C07-9863-587822B8592A}"/>
              </a:ext>
            </a:extLst>
          </p:cNvPr>
          <p:cNvSpPr>
            <a:spLocks noGrp="1" noChangeArrowheads="1"/>
          </p:cNvSpPr>
          <p:nvPr>
            <p:ph type="body" idx="1"/>
          </p:nvPr>
        </p:nvSpPr>
        <p:spPr/>
        <p:txBody>
          <a:bodyPr/>
          <a:lstStyle/>
          <a:p>
            <a:pPr indent="-457200"/>
            <a:r>
              <a:rPr lang="en-US" altLang="en-US" sz="2400" dirty="0"/>
              <a:t>Steps</a:t>
            </a:r>
          </a:p>
          <a:p>
            <a:pPr lvl="1" indent="-457200">
              <a:buFont typeface="+mj-lt"/>
              <a:buAutoNum type="arabicPeriod"/>
            </a:pPr>
            <a:r>
              <a:rPr lang="en-US" altLang="en-US" sz="1800" dirty="0"/>
              <a:t>Bob sends Alice his public key</a:t>
            </a:r>
          </a:p>
          <a:p>
            <a:pPr lvl="1" indent="-457200">
              <a:buFont typeface="+mj-lt"/>
              <a:buAutoNum type="arabicPeriod"/>
            </a:pPr>
            <a:r>
              <a:rPr lang="en-US" altLang="en-US" sz="1800" dirty="0"/>
              <a:t>Alice encrypts the session key with this public key and sends to Bob</a:t>
            </a:r>
          </a:p>
          <a:p>
            <a:pPr lvl="1" indent="-457200">
              <a:buFont typeface="+mj-lt"/>
              <a:buAutoNum type="arabicPeriod"/>
            </a:pPr>
            <a:r>
              <a:rPr lang="en-US" altLang="en-US" sz="1800" dirty="0"/>
              <a:t>Both Alice and Bob know the session key and can use it for data traffic</a:t>
            </a:r>
          </a:p>
          <a:p>
            <a:pPr indent="-457200"/>
            <a:r>
              <a:rPr lang="en-US" altLang="en-US" sz="2400" dirty="0"/>
              <a:t>Open question: why should B trust A’s capabilities to generate keys?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F5F83009-96A2-EB94-5F0B-918CED0E80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0F9120C-35C3-7C4B-A6C2-961D13AC02C3}" type="slidenum">
              <a:rPr lang="en-US" altLang="en-US" sz="1050"/>
              <a:pPr>
                <a:spcBef>
                  <a:spcPct val="0"/>
                </a:spcBef>
                <a:buFontTx/>
                <a:buNone/>
              </a:pPr>
              <a:t>49</a:t>
            </a:fld>
            <a:endParaRPr lang="en-US" altLang="en-US" sz="1050"/>
          </a:p>
        </p:txBody>
      </p:sp>
      <p:sp>
        <p:nvSpPr>
          <p:cNvPr id="40963" name="Rectangle 2">
            <a:extLst>
              <a:ext uri="{FF2B5EF4-FFF2-40B4-BE49-F238E27FC236}">
                <a16:creationId xmlns:a16="http://schemas.microsoft.com/office/drawing/2014/main" id="{FDC987C3-CBB0-7E2B-1548-22E4B10B0A22}"/>
              </a:ext>
            </a:extLst>
          </p:cNvPr>
          <p:cNvSpPr>
            <a:spLocks noGrp="1" noChangeArrowheads="1"/>
          </p:cNvSpPr>
          <p:nvPr>
            <p:ph type="title"/>
          </p:nvPr>
        </p:nvSpPr>
        <p:spPr/>
        <p:txBody>
          <a:bodyPr>
            <a:normAutofit fontScale="90000"/>
          </a:bodyPr>
          <a:lstStyle/>
          <a:p>
            <a:pPr eaLnBrk="1" hangingPunct="1"/>
            <a:r>
              <a:rPr lang="en-US" altLang="en-US" dirty="0"/>
              <a:t>Block 4: Digital Signature</a:t>
            </a:r>
          </a:p>
        </p:txBody>
      </p:sp>
      <p:sp>
        <p:nvSpPr>
          <p:cNvPr id="40964" name="Rectangle 3">
            <a:extLst>
              <a:ext uri="{FF2B5EF4-FFF2-40B4-BE49-F238E27FC236}">
                <a16:creationId xmlns:a16="http://schemas.microsoft.com/office/drawing/2014/main" id="{AD5266CB-85C1-0AEF-B900-EEA31C63524B}"/>
              </a:ext>
            </a:extLst>
          </p:cNvPr>
          <p:cNvSpPr>
            <a:spLocks noGrp="1" noChangeArrowheads="1"/>
          </p:cNvSpPr>
          <p:nvPr>
            <p:ph type="body" idx="1"/>
          </p:nvPr>
        </p:nvSpPr>
        <p:spPr/>
        <p:txBody>
          <a:bodyPr>
            <a:normAutofit lnSpcReduction="10000"/>
          </a:bodyPr>
          <a:lstStyle/>
          <a:p>
            <a:pPr eaLnBrk="1" hangingPunct="1"/>
            <a:r>
              <a:rPr lang="en-US" altLang="en-US" sz="2400" dirty="0"/>
              <a:t>Signature by symmetric encryption:</a:t>
            </a:r>
          </a:p>
          <a:p>
            <a:pPr lvl="1" eaLnBrk="1" hangingPunct="1"/>
            <a:r>
              <a:rPr lang="en-US" altLang="en-US" sz="2000" dirty="0"/>
              <a:t>TTP will get involved</a:t>
            </a:r>
          </a:p>
          <a:p>
            <a:pPr lvl="1" eaLnBrk="1" hangingPunct="1"/>
            <a:r>
              <a:rPr lang="en-US" altLang="en-US" sz="2000" dirty="0"/>
              <a:t>Who should store the encrypted messages?</a:t>
            </a:r>
          </a:p>
          <a:p>
            <a:pPr lvl="1" eaLnBrk="1" hangingPunct="1"/>
            <a:r>
              <a:rPr lang="en-US" altLang="en-US" sz="2000" dirty="0"/>
              <a:t>How to send to a third party: through TTP again</a:t>
            </a:r>
          </a:p>
          <a:p>
            <a:pPr eaLnBrk="1" hangingPunct="1"/>
            <a:endParaRPr lang="en-US" altLang="en-US" sz="2400" dirty="0"/>
          </a:p>
          <a:p>
            <a:pPr eaLnBrk="1" hangingPunct="1"/>
            <a:r>
              <a:rPr lang="en-US" altLang="en-US" sz="2400" dirty="0"/>
              <a:t>Signature with asymmetric encryption</a:t>
            </a:r>
          </a:p>
          <a:p>
            <a:pPr lvl="1" eaLnBrk="1" hangingPunct="1"/>
            <a:r>
              <a:rPr lang="en-US" altLang="en-US" sz="2000" dirty="0"/>
              <a:t>Using the private key for signature</a:t>
            </a:r>
          </a:p>
          <a:p>
            <a:pPr lvl="1" eaLnBrk="1" hangingPunct="1"/>
            <a:r>
              <a:rPr lang="en-US" altLang="en-US" sz="2000" dirty="0"/>
              <a:t>If the signature is like “I owe Bob $100”, a timestamp should also be included in the signature to avoid replay attack.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CB3DA362-A092-F3B1-168A-6F026383F96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4E7264E7-47A0-824C-A553-A6E01EF22200}" type="slidenum">
              <a:rPr lang="en-US" altLang="en-US" sz="1050"/>
              <a:pPr>
                <a:spcBef>
                  <a:spcPct val="0"/>
                </a:spcBef>
                <a:buFontTx/>
                <a:buNone/>
              </a:pPr>
              <a:t>50</a:t>
            </a:fld>
            <a:endParaRPr lang="en-US" altLang="en-US" sz="1050"/>
          </a:p>
        </p:txBody>
      </p:sp>
      <p:sp>
        <p:nvSpPr>
          <p:cNvPr id="43011" name="Rectangle 2">
            <a:extLst>
              <a:ext uri="{FF2B5EF4-FFF2-40B4-BE49-F238E27FC236}">
                <a16:creationId xmlns:a16="http://schemas.microsoft.com/office/drawing/2014/main" id="{8CB75AA5-68D6-20A2-6919-1FA5CF25C3C2}"/>
              </a:ext>
            </a:extLst>
          </p:cNvPr>
          <p:cNvSpPr>
            <a:spLocks noGrp="1" noChangeArrowheads="1"/>
          </p:cNvSpPr>
          <p:nvPr>
            <p:ph type="title"/>
          </p:nvPr>
        </p:nvSpPr>
        <p:spPr/>
        <p:txBody>
          <a:bodyPr>
            <a:normAutofit fontScale="90000"/>
          </a:bodyPr>
          <a:lstStyle/>
          <a:p>
            <a:pPr eaLnBrk="1" hangingPunct="1"/>
            <a:r>
              <a:rPr lang="en-US" altLang="en-US" dirty="0"/>
              <a:t>Block 5: Random Number</a:t>
            </a:r>
          </a:p>
        </p:txBody>
      </p:sp>
      <p:sp>
        <p:nvSpPr>
          <p:cNvPr id="43012" name="Rectangle 3">
            <a:extLst>
              <a:ext uri="{FF2B5EF4-FFF2-40B4-BE49-F238E27FC236}">
                <a16:creationId xmlns:a16="http://schemas.microsoft.com/office/drawing/2014/main" id="{1A939751-4B0D-F911-2B6C-626A76CD2E40}"/>
              </a:ext>
            </a:extLst>
          </p:cNvPr>
          <p:cNvSpPr>
            <a:spLocks noGrp="1" noChangeArrowheads="1"/>
          </p:cNvSpPr>
          <p:nvPr>
            <p:ph type="body" idx="1"/>
          </p:nvPr>
        </p:nvSpPr>
        <p:spPr/>
        <p:txBody>
          <a:bodyPr>
            <a:normAutofit/>
          </a:bodyPr>
          <a:lstStyle/>
          <a:p>
            <a:pPr eaLnBrk="1" hangingPunct="1"/>
            <a:r>
              <a:rPr lang="en-US" altLang="en-US" sz="2400" dirty="0"/>
              <a:t>Pseudo random numbers:</a:t>
            </a:r>
          </a:p>
          <a:p>
            <a:pPr lvl="1" eaLnBrk="1" hangingPunct="1"/>
            <a:r>
              <a:rPr lang="en-US" altLang="en-US" sz="1800" dirty="0"/>
              <a:t>Usually will repeat after a long sequence</a:t>
            </a:r>
          </a:p>
          <a:p>
            <a:pPr lvl="1" eaLnBrk="1" hangingPunct="1"/>
            <a:r>
              <a:rPr lang="en-US" altLang="en-US" sz="1800" dirty="0"/>
              <a:t>Must long enough</a:t>
            </a:r>
          </a:p>
          <a:p>
            <a:pPr eaLnBrk="1" hangingPunct="1"/>
            <a:r>
              <a:rPr lang="en-US" altLang="en-US" sz="2400" dirty="0"/>
              <a:t>Real random numbers:</a:t>
            </a:r>
          </a:p>
          <a:p>
            <a:pPr lvl="1" eaLnBrk="1" hangingPunct="1"/>
            <a:r>
              <a:rPr lang="en-US" altLang="en-US" sz="1800" dirty="0"/>
              <a:t>Earthquake strength or interval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0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B54FEEAC-A974-A9AE-7F21-671998F3193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946C63B-E616-4C45-BDF4-2CD29C906D76}" type="slidenum">
              <a:rPr lang="en-US" altLang="en-US" sz="1050"/>
              <a:pPr>
                <a:spcBef>
                  <a:spcPct val="0"/>
                </a:spcBef>
                <a:buFontTx/>
                <a:buNone/>
              </a:pPr>
              <a:t>51</a:t>
            </a:fld>
            <a:endParaRPr lang="en-US" altLang="en-US" sz="1050"/>
          </a:p>
        </p:txBody>
      </p:sp>
      <p:sp>
        <p:nvSpPr>
          <p:cNvPr id="44035" name="Rectangle 2">
            <a:extLst>
              <a:ext uri="{FF2B5EF4-FFF2-40B4-BE49-F238E27FC236}">
                <a16:creationId xmlns:a16="http://schemas.microsoft.com/office/drawing/2014/main" id="{60CA557A-96DD-349A-B21A-E247FC840773}"/>
              </a:ext>
            </a:extLst>
          </p:cNvPr>
          <p:cNvSpPr>
            <a:spLocks noGrp="1" noChangeArrowheads="1"/>
          </p:cNvSpPr>
          <p:nvPr>
            <p:ph type="title"/>
          </p:nvPr>
        </p:nvSpPr>
        <p:spPr/>
        <p:txBody>
          <a:bodyPr>
            <a:normAutofit fontScale="90000"/>
          </a:bodyPr>
          <a:lstStyle/>
          <a:p>
            <a:pPr eaLnBrk="1" hangingPunct="1"/>
            <a:r>
              <a:rPr lang="en-US" altLang="en-US" dirty="0"/>
              <a:t>Dual Encryption</a:t>
            </a:r>
          </a:p>
        </p:txBody>
      </p:sp>
      <p:sp>
        <p:nvSpPr>
          <p:cNvPr id="44036" name="Rectangle 3">
            <a:extLst>
              <a:ext uri="{FF2B5EF4-FFF2-40B4-BE49-F238E27FC236}">
                <a16:creationId xmlns:a16="http://schemas.microsoft.com/office/drawing/2014/main" id="{977FA44B-B86C-60E2-7CAE-804A50259943}"/>
              </a:ext>
            </a:extLst>
          </p:cNvPr>
          <p:cNvSpPr>
            <a:spLocks noGrp="1" noChangeArrowheads="1"/>
          </p:cNvSpPr>
          <p:nvPr>
            <p:ph type="body" idx="1"/>
          </p:nvPr>
        </p:nvSpPr>
        <p:spPr/>
        <p:txBody>
          <a:bodyPr>
            <a:normAutofit/>
          </a:bodyPr>
          <a:lstStyle/>
          <a:p>
            <a:pPr eaLnBrk="1" hangingPunct="1"/>
            <a:r>
              <a:rPr lang="en-US" altLang="en-US" sz="2400" dirty="0"/>
              <a:t>Let’s assume that everyone in the network has a public-private key pair. Alice wants to send a message to Bob and convince that it is from Alice.</a:t>
            </a:r>
          </a:p>
          <a:p>
            <a:pPr eaLnBrk="1" hangingPunct="1"/>
            <a:endParaRPr lang="en-US" altLang="en-US" sz="2400" dirty="0"/>
          </a:p>
          <a:p>
            <a:pPr eaLnBrk="1" hangingPunct="1"/>
            <a:r>
              <a:rPr lang="en-US" altLang="en-US" sz="2400" dirty="0"/>
              <a:t>For security communication, i.e., confidentiality and integrity, what shall we do?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C435F94D-624A-FDF1-4B19-9872635C541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B23F7E0-C23F-634D-8DE2-B79ADD5798A7}" type="slidenum">
              <a:rPr lang="en-US" altLang="en-US" sz="1050"/>
              <a:pPr>
                <a:spcBef>
                  <a:spcPct val="0"/>
                </a:spcBef>
                <a:buFontTx/>
                <a:buNone/>
              </a:pPr>
              <a:t>52</a:t>
            </a:fld>
            <a:endParaRPr lang="en-US" altLang="en-US" sz="1050"/>
          </a:p>
        </p:txBody>
      </p:sp>
      <p:sp>
        <p:nvSpPr>
          <p:cNvPr id="46083" name="Rectangle 2">
            <a:extLst>
              <a:ext uri="{FF2B5EF4-FFF2-40B4-BE49-F238E27FC236}">
                <a16:creationId xmlns:a16="http://schemas.microsoft.com/office/drawing/2014/main" id="{AD3A2303-FFBA-B194-FD60-533BE5ED5C69}"/>
              </a:ext>
            </a:extLst>
          </p:cNvPr>
          <p:cNvSpPr>
            <a:spLocks noGrp="1" noChangeArrowheads="1"/>
          </p:cNvSpPr>
          <p:nvPr>
            <p:ph type="title"/>
          </p:nvPr>
        </p:nvSpPr>
        <p:spPr/>
        <p:txBody>
          <a:bodyPr>
            <a:normAutofit fontScale="90000"/>
          </a:bodyPr>
          <a:lstStyle/>
          <a:p>
            <a:pPr eaLnBrk="1" hangingPunct="1"/>
            <a:r>
              <a:rPr lang="en-US" altLang="en-US" dirty="0"/>
              <a:t>Dual Encryption</a:t>
            </a:r>
          </a:p>
        </p:txBody>
      </p:sp>
      <p:sp>
        <p:nvSpPr>
          <p:cNvPr id="46084" name="Rectangle 3">
            <a:extLst>
              <a:ext uri="{FF2B5EF4-FFF2-40B4-BE49-F238E27FC236}">
                <a16:creationId xmlns:a16="http://schemas.microsoft.com/office/drawing/2014/main" id="{949AE206-4C56-1114-8555-3EA1FF378F63}"/>
              </a:ext>
            </a:extLst>
          </p:cNvPr>
          <p:cNvSpPr>
            <a:spLocks noGrp="1" noChangeArrowheads="1"/>
          </p:cNvSpPr>
          <p:nvPr>
            <p:ph type="body" idx="1"/>
          </p:nvPr>
        </p:nvSpPr>
        <p:spPr/>
        <p:txBody>
          <a:bodyPr>
            <a:normAutofit lnSpcReduction="10000"/>
          </a:bodyPr>
          <a:lstStyle/>
          <a:p>
            <a:pPr eaLnBrk="1" hangingPunct="1"/>
            <a:r>
              <a:rPr lang="en-US" altLang="en-US" sz="2800" dirty="0"/>
              <a:t>Answer:</a:t>
            </a:r>
          </a:p>
          <a:p>
            <a:pPr lvl="1" eaLnBrk="1" hangingPunct="1"/>
            <a:r>
              <a:rPr lang="en-US" altLang="en-US" sz="2000" dirty="0"/>
              <a:t>Alice should first sign the message with her private key, then use Bob’s public key to encrypt the packet</a:t>
            </a:r>
          </a:p>
          <a:p>
            <a:pPr lvl="2" eaLnBrk="1" hangingPunct="1"/>
            <a:r>
              <a:rPr lang="en-US" altLang="en-US" sz="2000" dirty="0"/>
              <a:t>Reason 1: If Alice’s private key is the outer layer, everyone with Alice’s public key will be able to decrypt it.</a:t>
            </a:r>
          </a:p>
          <a:p>
            <a:pPr lvl="2" eaLnBrk="1" hangingPunct="1"/>
            <a:r>
              <a:rPr lang="en-US" altLang="en-US" sz="2000" dirty="0"/>
              <a:t>Reason 2: never sign a random string that you do not know what it is.</a:t>
            </a:r>
          </a:p>
          <a:p>
            <a:pPr lvl="1" eaLnBrk="1" hangingPunct="1"/>
            <a:r>
              <a:rPr lang="en-US" altLang="en-US" sz="2000" dirty="0"/>
              <a:t>Two pair of public-private keys for everyone: one for encryption, one for digital signature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4093153164"/>
              </p:ext>
            </p:extLst>
          </p:nvPr>
        </p:nvGraphicFramePr>
        <p:xfrm>
          <a:off x="311700" y="1310650"/>
          <a:ext cx="8520600" cy="214368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dirty="0"/>
                        <a:t>Asymmetric-key</a:t>
                      </a:r>
                      <a:endParaRPr sz="1600" dirty="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lang="en-US" sz="1600" b="0" i="0" u="none" strike="noStrike" cap="none" dirty="0">
                          <a:solidFill>
                            <a:srgbClr val="000000"/>
                          </a:solidFill>
                          <a:latin typeface="Arial"/>
                          <a:cs typeface="Arial"/>
                          <a:sym typeface="Arial"/>
                        </a:rPr>
                        <a:t>Stream ciphers</a:t>
                      </a: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t>Hash functions</a:t>
            </a:r>
            <a:endParaRPr sz="1600" dirty="0"/>
          </a:p>
          <a:p>
            <a:pPr marL="457200" lvl="0" indent="-330200" algn="l" rtl="0">
              <a:spcBef>
                <a:spcPts val="0"/>
              </a:spcBef>
              <a:spcAft>
                <a:spcPts val="0"/>
              </a:spcAft>
              <a:buSzPts val="1600"/>
              <a:buChar char="●"/>
            </a:pPr>
            <a:r>
              <a:rPr lang="en" sz="1600" dirty="0"/>
              <a:t>Pseudorandom number generators</a:t>
            </a:r>
            <a:endParaRPr sz="1600" dirty="0"/>
          </a:p>
          <a:p>
            <a:pPr marL="457200" lvl="0" indent="-330200" algn="l" rtl="0">
              <a:spcBef>
                <a:spcPts val="0"/>
              </a:spcBef>
              <a:spcAft>
                <a:spcPts val="0"/>
              </a:spcAft>
              <a:buSzPts val="1600"/>
              <a:buChar char="●"/>
            </a:pPr>
            <a:r>
              <a:rPr lang="en" sz="1600" dirty="0"/>
              <a:t>Public key exchange (e.g. Diffie-Hellman)</a:t>
            </a:r>
            <a:endParaRPr sz="1600" dirty="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Key management (certificates)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Password management</a:t>
            </a:r>
            <a:endParaRPr sz="1600" dirty="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3453919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next few schemes are symmetric-key encryption schemes</a:t>
            </a:r>
            <a:endParaRPr dirty="0"/>
          </a:p>
          <a:p>
            <a:pPr marL="914400" lvl="1" indent="-317500" algn="l" rtl="0">
              <a:spcBef>
                <a:spcPts val="0"/>
              </a:spcBef>
              <a:spcAft>
                <a:spcPts val="0"/>
              </a:spcAft>
              <a:buSzPts val="1400"/>
              <a:buChar char="○"/>
            </a:pPr>
            <a:r>
              <a:rPr lang="en" b="1" dirty="0"/>
              <a:t>Encryption schemes</a:t>
            </a:r>
            <a:r>
              <a:rPr lang="en" dirty="0"/>
              <a:t> aim to provide </a:t>
            </a:r>
            <a:r>
              <a:rPr lang="en" i="1" dirty="0"/>
              <a:t>confidentiality</a:t>
            </a:r>
            <a:r>
              <a:rPr lang="en" dirty="0"/>
              <a:t> (but not integrity or authentication)</a:t>
            </a:r>
            <a:endParaRPr dirty="0"/>
          </a:p>
          <a:p>
            <a:pPr marL="914400" lvl="1" indent="-317500" algn="l" rtl="0">
              <a:spcBef>
                <a:spcPts val="0"/>
              </a:spcBef>
              <a:spcAft>
                <a:spcPts val="0"/>
              </a:spcAft>
              <a:buSzPts val="1400"/>
              <a:buChar char="○"/>
            </a:pPr>
            <a:r>
              <a:rPr lang="en" b="1" dirty="0"/>
              <a:t>Symmetric-key</a:t>
            </a:r>
            <a:r>
              <a:rPr lang="en" dirty="0"/>
              <a:t> means Alice and Bob share the same secret key that the attacker doesn’t know</a:t>
            </a:r>
            <a:endParaRPr dirty="0"/>
          </a:p>
          <a:p>
            <a:pPr marL="1371600" lvl="2" indent="-317500" algn="l" rtl="0">
              <a:spcBef>
                <a:spcPts val="0"/>
              </a:spcBef>
              <a:spcAft>
                <a:spcPts val="0"/>
              </a:spcAft>
              <a:buSzPts val="1400"/>
              <a:buChar char="■"/>
            </a:pPr>
            <a:r>
              <a:rPr lang="en" dirty="0"/>
              <a:t>Don’t worry about how Alice and Bob share the key for now</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For modern schemes, we’re going to assume that messages are </a:t>
            </a:r>
            <a:r>
              <a:rPr lang="en" i="1" dirty="0"/>
              <a:t>bitstrings</a:t>
            </a:r>
            <a:endParaRPr b="1" dirty="0"/>
          </a:p>
          <a:p>
            <a:pPr marL="914400" lvl="1" indent="-317500" algn="l" rtl="0">
              <a:spcBef>
                <a:spcPts val="0"/>
              </a:spcBef>
              <a:spcAft>
                <a:spcPts val="0"/>
              </a:spcAft>
              <a:buSzPts val="1400"/>
              <a:buChar char="○"/>
            </a:pPr>
            <a:r>
              <a:rPr lang="en" b="1" dirty="0"/>
              <a:t>Bitstring</a:t>
            </a:r>
            <a:r>
              <a:rPr lang="en" dirty="0"/>
              <a:t>: A sequence of bits (0 or 1), e.g. </a:t>
            </a:r>
            <a:r>
              <a:rPr lang="en" b="1" dirty="0">
                <a:latin typeface="Courier New"/>
                <a:ea typeface="Courier New"/>
                <a:cs typeface="Courier New"/>
                <a:sym typeface="Courier New"/>
              </a:rPr>
              <a:t>11010101001001010</a:t>
            </a:r>
            <a:endParaRPr b="1" dirty="0">
              <a:latin typeface="Courier New"/>
              <a:ea typeface="Courier New"/>
              <a:cs typeface="Courier New"/>
              <a:sym typeface="Courier New"/>
            </a:endParaRPr>
          </a:p>
          <a:p>
            <a:pPr marL="914400" lvl="1" indent="-317500" algn="l" rtl="0">
              <a:spcBef>
                <a:spcPts val="0"/>
              </a:spcBef>
              <a:spcAft>
                <a:spcPts val="0"/>
              </a:spcAft>
              <a:buSzPts val="1400"/>
              <a:buChar char="○"/>
            </a:pPr>
            <a:r>
              <a:rPr lang="en" dirty="0"/>
              <a:t>Text, images, etc. can usually be converted into bitstrings before encryption, so bitstrings are a useful abstraction. After all, everything in a computer is just a sequence of bits!</a:t>
            </a:r>
            <a:endParaRPr dirty="0"/>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definition of confidentiality from earlier: “An adversary cannot read our messages”</a:t>
            </a:r>
            <a:endParaRPr dirty="0"/>
          </a:p>
          <a:p>
            <a:pPr marL="914400" lvl="1" indent="-317500" algn="l" rtl="0">
              <a:spcBef>
                <a:spcPts val="0"/>
              </a:spcBef>
              <a:spcAft>
                <a:spcPts val="0"/>
              </a:spcAft>
              <a:buSzPts val="1400"/>
              <a:buChar char="○"/>
            </a:pPr>
            <a:r>
              <a:rPr lang="en" dirty="0"/>
              <a:t>This definition isn’t very specific</a:t>
            </a:r>
            <a:endParaRPr dirty="0"/>
          </a:p>
          <a:p>
            <a:pPr marL="1371600" lvl="2" indent="-317500" algn="l" rtl="0">
              <a:spcBef>
                <a:spcPts val="0"/>
              </a:spcBef>
              <a:spcAft>
                <a:spcPts val="0"/>
              </a:spcAft>
              <a:buSzPts val="1400"/>
              <a:buChar char="■"/>
            </a:pPr>
            <a:r>
              <a:rPr lang="en" dirty="0"/>
              <a:t>What if Eve can read the first half of Alice’s message, but not the second half?</a:t>
            </a:r>
            <a:endParaRPr dirty="0"/>
          </a:p>
          <a:p>
            <a:pPr marL="1371600" lvl="2" indent="-317500" algn="l" rtl="0">
              <a:spcBef>
                <a:spcPts val="0"/>
              </a:spcBef>
              <a:spcAft>
                <a:spcPts val="0"/>
              </a:spcAft>
              <a:buSzPts val="1400"/>
              <a:buChar char="■"/>
            </a:pPr>
            <a:r>
              <a:rPr lang="en" dirty="0"/>
              <a:t>What if Eve figures out that Alice’s message starts with “Dear Bob”?</a:t>
            </a:r>
            <a:endParaRPr dirty="0"/>
          </a:p>
          <a:p>
            <a:pPr marL="914400" lvl="1" indent="-317500" algn="l" rtl="0">
              <a:spcBef>
                <a:spcPts val="0"/>
              </a:spcBef>
              <a:spcAft>
                <a:spcPts val="0"/>
              </a:spcAft>
              <a:buSzPts val="1400"/>
              <a:buChar char="○"/>
            </a:pPr>
            <a:r>
              <a:rPr lang="en" dirty="0"/>
              <a:t>This definition doesn’t account for prior knowledge</a:t>
            </a:r>
            <a:endParaRPr dirty="0"/>
          </a:p>
          <a:p>
            <a:pPr marL="1371600" lvl="2" indent="-317500" algn="l" rtl="0">
              <a:spcBef>
                <a:spcPts val="0"/>
              </a:spcBef>
              <a:spcAft>
                <a:spcPts val="0"/>
              </a:spcAft>
              <a:buSzPts val="1400"/>
              <a:buChar char="■"/>
            </a:pPr>
            <a:r>
              <a:rPr lang="en" dirty="0"/>
              <a:t>What if Eve already knew that Alice’s message ends in “Sincerely, Alice”?</a:t>
            </a:r>
            <a:endParaRPr dirty="0"/>
          </a:p>
          <a:p>
            <a:pPr marL="1371600" lvl="2" indent="-317500" algn="l" rtl="0">
              <a:spcBef>
                <a:spcPts val="0"/>
              </a:spcBef>
              <a:spcAft>
                <a:spcPts val="0"/>
              </a:spcAft>
              <a:buSzPts val="1400"/>
              <a:buChar char="■"/>
            </a:pPr>
            <a:r>
              <a:rPr lang="en" dirty="0"/>
              <a:t>What if Eve knows that Alice’s message is “BUY!” or “SELL” but doesn't know which?</a:t>
            </a:r>
            <a:endParaRPr dirty="0"/>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lnSpc>
                <a:spcPct val="114000"/>
              </a:lnSpc>
              <a:spcBef>
                <a:spcPts val="0"/>
              </a:spcBef>
              <a:spcAft>
                <a:spcPts val="0"/>
              </a:spcAft>
              <a:buSzPts val="1800"/>
              <a:buChar char="●"/>
            </a:pPr>
            <a:r>
              <a:rPr lang="en" dirty="0"/>
              <a:t>A better definition of confidentiality: The ciphertext should not give the attacker </a:t>
            </a:r>
            <a:r>
              <a:rPr lang="en" i="1" dirty="0"/>
              <a:t>any </a:t>
            </a:r>
            <a:r>
              <a:rPr lang="en" b="1" i="1" dirty="0"/>
              <a:t>additional</a:t>
            </a:r>
            <a:r>
              <a:rPr lang="en" i="1" dirty="0"/>
              <a:t> information</a:t>
            </a:r>
            <a:r>
              <a:rPr lang="en" dirty="0"/>
              <a:t> about the plaintext.</a:t>
            </a:r>
            <a:endParaRPr dirty="0"/>
          </a:p>
          <a:p>
            <a:pPr marL="457200" lvl="0" indent="-342900" algn="l" rtl="0">
              <a:lnSpc>
                <a:spcPct val="114000"/>
              </a:lnSpc>
              <a:spcBef>
                <a:spcPts val="0"/>
              </a:spcBef>
              <a:spcAft>
                <a:spcPts val="0"/>
              </a:spcAft>
              <a:buSzPts val="1800"/>
              <a:buChar char="●"/>
            </a:pPr>
            <a:r>
              <a:rPr lang="en" dirty="0"/>
              <a:t>Let's design an experiment/security </a:t>
            </a:r>
            <a:r>
              <a:rPr lang="en" b="1" dirty="0"/>
              <a:t>game</a:t>
            </a:r>
            <a:r>
              <a:rPr lang="en" dirty="0"/>
              <a:t> to test our definition:</a:t>
            </a:r>
            <a:endParaRPr dirty="0"/>
          </a:p>
          <a:p>
            <a:pPr marL="914400" lvl="1" indent="-317500" algn="l" rtl="0">
              <a:lnSpc>
                <a:spcPct val="114000"/>
              </a:lnSpc>
              <a:spcBef>
                <a:spcPts val="0"/>
              </a:spcBef>
              <a:spcAft>
                <a:spcPts val="0"/>
              </a:spcAft>
              <a:buSzPts val="1400"/>
              <a:buChar char="○"/>
            </a:pPr>
            <a:r>
              <a:rPr lang="en" dirty="0"/>
              <a:t>Eve chooses two messages </a:t>
            </a:r>
            <a:r>
              <a:rPr lang="en" i="1" dirty="0"/>
              <a:t>M</a:t>
            </a:r>
            <a:r>
              <a:rPr lang="en" sz="900" dirty="0"/>
              <a:t>0</a:t>
            </a:r>
            <a:r>
              <a:rPr lang="en" dirty="0"/>
              <a:t> and </a:t>
            </a:r>
            <a:r>
              <a:rPr lang="en" i="1" dirty="0"/>
              <a:t>M</a:t>
            </a:r>
            <a:r>
              <a:rPr lang="en" sz="900" dirty="0"/>
              <a:t>1</a:t>
            </a:r>
            <a:r>
              <a:rPr lang="en" dirty="0"/>
              <a:t> of the same length</a:t>
            </a:r>
            <a:endParaRPr dirty="0"/>
          </a:p>
          <a:p>
            <a:pPr marL="914400" lvl="1" indent="-317500" algn="l" rtl="0">
              <a:lnSpc>
                <a:spcPct val="114000"/>
              </a:lnSpc>
              <a:spcBef>
                <a:spcPts val="0"/>
              </a:spcBef>
              <a:spcAft>
                <a:spcPts val="0"/>
              </a:spcAft>
              <a:buSzPts val="1400"/>
              <a:buChar char="○"/>
            </a:pPr>
            <a:r>
              <a:rPr lang="en" dirty="0"/>
              <a:t>Alice chooses one message at random </a:t>
            </a:r>
            <a:r>
              <a:rPr lang="en" i="1" dirty="0"/>
              <a:t>M</a:t>
            </a:r>
            <a:r>
              <a:rPr lang="en" sz="900" i="1" dirty="0"/>
              <a:t>b</a:t>
            </a:r>
            <a:r>
              <a:rPr lang="en" dirty="0"/>
              <a:t>, encrypts it, and sends the ciphertext</a:t>
            </a:r>
            <a:endParaRPr dirty="0"/>
          </a:p>
          <a:p>
            <a:pPr marL="914400" lvl="1" indent="-317500" algn="l" rtl="0">
              <a:lnSpc>
                <a:spcPct val="114000"/>
              </a:lnSpc>
              <a:spcBef>
                <a:spcPts val="0"/>
              </a:spcBef>
              <a:spcAft>
                <a:spcPts val="0"/>
              </a:spcAft>
              <a:buSzPts val="1400"/>
              <a:buChar char="○"/>
            </a:pPr>
            <a:r>
              <a:rPr lang="en" dirty="0"/>
              <a:t>Eve knows either </a:t>
            </a:r>
            <a:r>
              <a:rPr lang="en" i="1" dirty="0"/>
              <a:t>M</a:t>
            </a:r>
            <a:r>
              <a:rPr lang="en" sz="900" dirty="0"/>
              <a:t>0</a:t>
            </a:r>
            <a:r>
              <a:rPr lang="en" dirty="0"/>
              <a:t> or </a:t>
            </a:r>
            <a:r>
              <a:rPr lang="en" i="1" dirty="0"/>
              <a:t>M</a:t>
            </a:r>
            <a:r>
              <a:rPr lang="en" sz="900" dirty="0"/>
              <a:t>1</a:t>
            </a:r>
            <a:r>
              <a:rPr lang="en" dirty="0"/>
              <a:t> was sent, but doesn't know which</a:t>
            </a:r>
            <a:endParaRPr dirty="0"/>
          </a:p>
          <a:p>
            <a:pPr marL="914400" lvl="1" indent="-317500" algn="l" rtl="0">
              <a:lnSpc>
                <a:spcPct val="114000"/>
              </a:lnSpc>
              <a:spcBef>
                <a:spcPts val="0"/>
              </a:spcBef>
              <a:spcAft>
                <a:spcPts val="0"/>
              </a:spcAft>
              <a:buSzPts val="1400"/>
              <a:buChar char="○"/>
            </a:pPr>
            <a:r>
              <a:rPr lang="en" dirty="0"/>
              <a:t>Eve reads the ciphertext and tries to guess which message was sent</a:t>
            </a:r>
            <a:endParaRPr dirty="0"/>
          </a:p>
          <a:p>
            <a:pPr marL="914400" lvl="1" indent="-317500" algn="l" rtl="0">
              <a:lnSpc>
                <a:spcPct val="114000"/>
              </a:lnSpc>
              <a:spcBef>
                <a:spcPts val="0"/>
              </a:spcBef>
              <a:spcAft>
                <a:spcPts val="0"/>
              </a:spcAft>
              <a:buSzPts val="1400"/>
              <a:buChar char="○"/>
            </a:pPr>
            <a:r>
              <a:rPr lang="en" dirty="0"/>
              <a:t>If the probability that Eve correctly guesses which message was sent is 1/2, then the encryption scheme is confidential</a:t>
            </a:r>
            <a:endParaRPr dirty="0"/>
          </a:p>
          <a:p>
            <a:pPr marL="457200" lvl="0" indent="-342900" algn="l" rtl="0">
              <a:lnSpc>
                <a:spcPct val="114000"/>
              </a:lnSpc>
              <a:spcBef>
                <a:spcPts val="0"/>
              </a:spcBef>
              <a:spcAft>
                <a:spcPts val="0"/>
              </a:spcAft>
              <a:buSzPts val="1800"/>
              <a:buChar char="●"/>
            </a:pPr>
            <a:r>
              <a:rPr lang="en" dirty="0"/>
              <a:t>Intuition</a:t>
            </a:r>
            <a:endParaRPr dirty="0"/>
          </a:p>
          <a:p>
            <a:pPr marL="914400" lvl="1" indent="-317500" algn="l" rtl="0">
              <a:lnSpc>
                <a:spcPct val="114000"/>
              </a:lnSpc>
              <a:spcBef>
                <a:spcPts val="0"/>
              </a:spcBef>
              <a:spcAft>
                <a:spcPts val="0"/>
              </a:spcAft>
              <a:buSzPts val="1400"/>
              <a:buChar char="○"/>
            </a:pPr>
            <a:r>
              <a:rPr lang="en" dirty="0"/>
              <a:t>If the scheme is confidential, Eve can only guess with probability 1/2, which is no different than if Eve hadn’t sent the ciphertext at all</a:t>
            </a:r>
            <a:endParaRPr dirty="0"/>
          </a:p>
          <a:p>
            <a:pPr marL="914400" lvl="1" indent="-317500" algn="l" rtl="0">
              <a:lnSpc>
                <a:spcPct val="114000"/>
              </a:lnSpc>
              <a:spcBef>
                <a:spcPts val="0"/>
              </a:spcBef>
              <a:spcAft>
                <a:spcPts val="0"/>
              </a:spcAft>
              <a:buSzPts val="1400"/>
              <a:buChar char="○"/>
            </a:pPr>
            <a:r>
              <a:rPr lang="en" dirty="0"/>
              <a:t>In other words: the ciphertext gave Eve no </a:t>
            </a:r>
            <a:r>
              <a:rPr lang="en" i="1" dirty="0"/>
              <a:t>additional</a:t>
            </a:r>
            <a:r>
              <a:rPr lang="en" dirty="0"/>
              <a:t> information about which plaintext was sent!</a:t>
            </a:r>
            <a:endParaRPr dirty="0"/>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a:extLst>
              <a:ext uri="{FF2B5EF4-FFF2-40B4-BE49-F238E27FC236}">
                <a16:creationId xmlns:a16="http://schemas.microsoft.com/office/drawing/2014/main" id="{FE49702C-9742-C565-6AC8-255A230DA1F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732CAF1C-48FF-C043-94C1-2C5B57194DEB}" type="slidenum">
              <a:rPr lang="en-US" altLang="en-US" sz="1050"/>
              <a:pPr>
                <a:spcBef>
                  <a:spcPct val="0"/>
                </a:spcBef>
                <a:buFontTx/>
                <a:buNone/>
              </a:pPr>
              <a:t>6</a:t>
            </a:fld>
            <a:endParaRPr lang="en-US" altLang="en-US" sz="1050"/>
          </a:p>
        </p:txBody>
      </p:sp>
      <p:sp>
        <p:nvSpPr>
          <p:cNvPr id="3075" name="Rectangle 2">
            <a:extLst>
              <a:ext uri="{FF2B5EF4-FFF2-40B4-BE49-F238E27FC236}">
                <a16:creationId xmlns:a16="http://schemas.microsoft.com/office/drawing/2014/main" id="{5E5CA5B6-13DC-46E4-7729-212DF85A5E9B}"/>
              </a:ext>
            </a:extLst>
          </p:cNvPr>
          <p:cNvSpPr>
            <a:spLocks noGrp="1" noChangeArrowheads="1"/>
          </p:cNvSpPr>
          <p:nvPr>
            <p:ph type="title"/>
          </p:nvPr>
        </p:nvSpPr>
        <p:spPr/>
        <p:txBody>
          <a:bodyPr/>
          <a:lstStyle/>
          <a:p>
            <a:pPr eaLnBrk="1" hangingPunct="1"/>
            <a:r>
              <a:rPr lang="en" dirty="0"/>
              <a:t>What is Cryptography?</a:t>
            </a:r>
            <a:endParaRPr lang="en-US" altLang="en-US" dirty="0"/>
          </a:p>
        </p:txBody>
      </p:sp>
      <p:sp>
        <p:nvSpPr>
          <p:cNvPr id="3076" name="Rectangle 3">
            <a:extLst>
              <a:ext uri="{FF2B5EF4-FFF2-40B4-BE49-F238E27FC236}">
                <a16:creationId xmlns:a16="http://schemas.microsoft.com/office/drawing/2014/main" id="{B38C1C79-66F8-5A96-29FE-F228D154E927}"/>
              </a:ext>
            </a:extLst>
          </p:cNvPr>
          <p:cNvSpPr>
            <a:spLocks noGrp="1" noChangeArrowheads="1"/>
          </p:cNvSpPr>
          <p:nvPr>
            <p:ph type="body" idx="1"/>
          </p:nvPr>
        </p:nvSpPr>
        <p:spPr/>
        <p:txBody>
          <a:bodyPr/>
          <a:lstStyle/>
          <a:p>
            <a:pPr eaLnBrk="1" hangingPunct="1">
              <a:lnSpc>
                <a:spcPct val="90000"/>
              </a:lnSpc>
            </a:pPr>
            <a:r>
              <a:rPr lang="en-US" altLang="en-US" sz="2400" dirty="0"/>
              <a:t>Quick facts</a:t>
            </a:r>
          </a:p>
          <a:p>
            <a:pPr lvl="1" eaLnBrk="1" hangingPunct="1">
              <a:lnSpc>
                <a:spcPct val="114000"/>
              </a:lnSpc>
            </a:pPr>
            <a:r>
              <a:rPr lang="en-US" altLang="en-US" sz="1600" dirty="0"/>
              <a:t>The plaintext message is usually represented as M or P (plaintext), the encryption result is usually represented as C (ciphertext). </a:t>
            </a:r>
          </a:p>
          <a:p>
            <a:pPr lvl="1" eaLnBrk="1" hangingPunct="1">
              <a:lnSpc>
                <a:spcPct val="114000"/>
              </a:lnSpc>
            </a:pPr>
            <a:endParaRPr lang="en-US" altLang="en-US" sz="1600" dirty="0"/>
          </a:p>
          <a:p>
            <a:pPr lvl="1" eaLnBrk="1" hangingPunct="1">
              <a:lnSpc>
                <a:spcPct val="114000"/>
              </a:lnSpc>
            </a:pPr>
            <a:r>
              <a:rPr lang="en-US" altLang="en-US" sz="1600" dirty="0"/>
              <a:t>C usually has the same length as M or even longer</a:t>
            </a:r>
          </a:p>
          <a:p>
            <a:pPr lvl="1" eaLnBrk="1" hangingPunct="1">
              <a:lnSpc>
                <a:spcPct val="114000"/>
              </a:lnSpc>
            </a:pPr>
            <a:endParaRPr lang="en-US" altLang="en-US" sz="1600" dirty="0"/>
          </a:p>
          <a:p>
            <a:pPr lvl="1" eaLnBrk="1" hangingPunct="1">
              <a:lnSpc>
                <a:spcPct val="114000"/>
              </a:lnSpc>
            </a:pPr>
            <a:r>
              <a:rPr lang="en-US" altLang="en-US" sz="1600" dirty="0"/>
              <a:t>Enc(K, M) = C, Dec</a:t>
            </a:r>
            <a:r>
              <a:rPr lang="en-US" altLang="en-US" sz="1600" baseline="-25000" dirty="0"/>
              <a:t> </a:t>
            </a:r>
            <a:r>
              <a:rPr lang="en-US" altLang="en-US" sz="1600" dirty="0"/>
              <a:t>(K, C) = M     (So, Dec(K, Enc(K, M)) = M)</a:t>
            </a:r>
          </a:p>
          <a:p>
            <a:pPr lvl="1" eaLnBrk="1" hangingPunct="1">
              <a:lnSpc>
                <a:spcPct val="114000"/>
              </a:lnSpc>
            </a:pPr>
            <a:endParaRPr lang="en-US" altLang="en-US" sz="1600" dirty="0"/>
          </a:p>
          <a:p>
            <a:pPr lvl="1" eaLnBrk="1" hangingPunct="1">
              <a:lnSpc>
                <a:spcPct val="114000"/>
              </a:lnSpc>
            </a:pPr>
            <a:r>
              <a:rPr lang="en-US" altLang="en-US" sz="1600" dirty="0"/>
              <a:t>Can you apply the encryption and decryption algorithm to some random sequence? i.e., does the sequence required to be meaningful?</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(IND-CPA)</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threat model: Eve can also perform a </a:t>
            </a:r>
            <a:r>
              <a:rPr lang="en" b="1" dirty="0"/>
              <a:t>chosen plaintext attack (CPA)</a:t>
            </a:r>
            <a:endParaRPr b="1" dirty="0"/>
          </a:p>
          <a:p>
            <a:pPr marL="914400" lvl="1" indent="-317500" algn="l" rtl="0">
              <a:spcBef>
                <a:spcPts val="0"/>
              </a:spcBef>
              <a:spcAft>
                <a:spcPts val="0"/>
              </a:spcAft>
              <a:buSzPts val="1400"/>
              <a:buChar char="○"/>
            </a:pPr>
            <a:r>
              <a:rPr lang="en" sz="1600" dirty="0"/>
              <a:t>Eve can trick Alice into encrypting arbitrary messages of Eve's choice</a:t>
            </a:r>
            <a:endParaRPr sz="1600" dirty="0"/>
          </a:p>
          <a:p>
            <a:pPr marL="914400" lvl="1" indent="-317500" algn="l" rtl="0">
              <a:spcBef>
                <a:spcPts val="0"/>
              </a:spcBef>
              <a:spcAft>
                <a:spcPts val="0"/>
              </a:spcAft>
              <a:buSzPts val="1400"/>
              <a:buChar char="○"/>
            </a:pPr>
            <a:r>
              <a:rPr lang="en" sz="1600" dirty="0"/>
              <a:t>We can adapt our experiment to account for this threat model</a:t>
            </a:r>
            <a:endParaRPr sz="1600" dirty="0"/>
          </a:p>
          <a:p>
            <a:pPr marL="457200" lvl="0" indent="-342900" algn="l" rtl="0">
              <a:spcBef>
                <a:spcPts val="0"/>
              </a:spcBef>
              <a:spcAft>
                <a:spcPts val="0"/>
              </a:spcAft>
              <a:buSzPts val="1800"/>
              <a:buChar char="●"/>
            </a:pPr>
            <a:r>
              <a:rPr lang="en" dirty="0"/>
              <a:t>A better definition of confidentiality: Even if Eve is able to trick Alice into encrypting messages, Eve can still only guess what message Alice sent with probability 1/2.</a:t>
            </a:r>
          </a:p>
          <a:p>
            <a:pPr lvl="1" indent="-342900">
              <a:buSzPts val="1800"/>
              <a:buFont typeface="Arial"/>
              <a:buChar char="●"/>
            </a:pPr>
            <a:r>
              <a:rPr lang="en-US" sz="1600" dirty="0"/>
              <a:t>This definition is called </a:t>
            </a:r>
            <a:r>
              <a:rPr lang="en-US" sz="1600" b="1" dirty="0"/>
              <a:t>IND-CPA</a:t>
            </a:r>
            <a:r>
              <a:rPr lang="en-US" sz="1600" dirty="0"/>
              <a:t> (indistinguishability under chosen plaintext attack)</a:t>
            </a:r>
            <a:endParaRPr lang="en" sz="1600" dirty="0"/>
          </a:p>
          <a:p>
            <a:r>
              <a:rPr lang="en-US" dirty="0"/>
              <a:t>Cryptographic properties are often defined in terms of “games” that an adversary can either “win” or “lose”</a:t>
            </a:r>
            <a:endParaRPr lang="en" dirty="0"/>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Secure vs. Insecure</a:t>
            </a:r>
            <a:endParaRPr dirty="0"/>
          </a:p>
        </p:txBody>
      </p:sp>
      <p:sp>
        <p:nvSpPr>
          <p:cNvPr id="759" name="Google Shape;759;p72"/>
          <p:cNvSpPr txBox="1">
            <a:spLocks noGrp="1"/>
          </p:cNvSpPr>
          <p:nvPr>
            <p:ph type="body" idx="1"/>
          </p:nvPr>
        </p:nvSpPr>
        <p:spPr>
          <a:xfrm>
            <a:off x="122842" y="1197275"/>
            <a:ext cx="8520600" cy="3859541"/>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If Eve correctly guesses which message Alice encrypted, then Eve wins. Otherwise, she loses.</a:t>
            </a:r>
            <a:endParaRPr dirty="0"/>
          </a:p>
          <a:p>
            <a:pPr marL="457200" lvl="0" indent="-342900" algn="l" rtl="0">
              <a:spcBef>
                <a:spcPts val="0"/>
              </a:spcBef>
              <a:spcAft>
                <a:spcPts val="0"/>
              </a:spcAft>
              <a:buSzPts val="1800"/>
              <a:buChar char="●"/>
            </a:pPr>
            <a:r>
              <a:rPr lang="en" dirty="0"/>
              <a:t>How does Eve guess whether </a:t>
            </a:r>
            <a:r>
              <a:rPr lang="en" i="1" dirty="0"/>
              <a:t>M</a:t>
            </a:r>
            <a:r>
              <a:rPr lang="en" sz="1200" dirty="0"/>
              <a:t>0</a:t>
            </a:r>
            <a:r>
              <a:rPr lang="en" dirty="0"/>
              <a:t> or </a:t>
            </a:r>
            <a:r>
              <a:rPr lang="en" i="1" dirty="0"/>
              <a:t>M</a:t>
            </a:r>
            <a:r>
              <a:rPr lang="en" sz="1200" dirty="0"/>
              <a:t>1</a:t>
            </a:r>
            <a:r>
              <a:rPr lang="en" dirty="0"/>
              <a:t> was encrypted? What strategy does she use?</a:t>
            </a:r>
            <a:endParaRPr dirty="0"/>
          </a:p>
          <a:p>
            <a:pPr marL="914400" lvl="1" indent="-317500" algn="l" rtl="0">
              <a:spcBef>
                <a:spcPts val="0"/>
              </a:spcBef>
              <a:spcAft>
                <a:spcPts val="0"/>
              </a:spcAft>
              <a:buSzPts val="1400"/>
              <a:buChar char="○"/>
            </a:pPr>
            <a:r>
              <a:rPr lang="en" dirty="0"/>
              <a:t>We don’t </a:t>
            </a:r>
            <a:r>
              <a:rPr lang="en" i="1" dirty="0"/>
              <a:t>assume</a:t>
            </a:r>
            <a:r>
              <a:rPr lang="en" dirty="0"/>
              <a:t> she uses a particular strategy; Eve represents all possible strategies</a:t>
            </a:r>
            <a:endParaRPr dirty="0"/>
          </a:p>
          <a:p>
            <a:pPr marL="457200" lvl="0" indent="-342900" algn="l" rtl="0">
              <a:spcBef>
                <a:spcPts val="0"/>
              </a:spcBef>
              <a:spcAft>
                <a:spcPts val="0"/>
              </a:spcAft>
              <a:buSzPts val="1800"/>
              <a:buChar char="●"/>
            </a:pPr>
            <a:r>
              <a:rPr lang="en" dirty="0"/>
              <a:t>Proving insecurity: There exists at least </a:t>
            </a:r>
            <a:r>
              <a:rPr lang="en" i="1" dirty="0"/>
              <a:t>one</a:t>
            </a:r>
            <a:r>
              <a:rPr lang="en" dirty="0"/>
              <a:t> strategy that can win the IND-CPA game with probability &gt; 1/2 </a:t>
            </a:r>
            <a:endParaRPr dirty="0"/>
          </a:p>
          <a:p>
            <a:pPr marL="914400" lvl="1" indent="-317500" algn="l" rtl="0">
              <a:spcBef>
                <a:spcPts val="0"/>
              </a:spcBef>
              <a:spcAft>
                <a:spcPts val="0"/>
              </a:spcAft>
              <a:buSzPts val="1400"/>
              <a:buChar char="○"/>
            </a:pPr>
            <a:r>
              <a:rPr lang="en" dirty="0"/>
              <a:t>1/2 is the probability of winning by random guessing</a:t>
            </a:r>
            <a:endParaRPr dirty="0"/>
          </a:p>
          <a:p>
            <a:pPr marL="914400" lvl="1" indent="-317500" algn="l" rtl="0">
              <a:spcBef>
                <a:spcPts val="0"/>
              </a:spcBef>
              <a:spcAft>
                <a:spcPts val="0"/>
              </a:spcAft>
              <a:buSzPts val="1400"/>
              <a:buChar char="○"/>
            </a:pPr>
            <a:r>
              <a:rPr lang="en" dirty="0"/>
              <a:t>If you can be better than random, then the ciphertext has leaked information, and Eve is able to learn it and use it to gain an advantage!</a:t>
            </a:r>
            <a:endParaRPr dirty="0"/>
          </a:p>
          <a:p>
            <a:pPr lvl="0"/>
            <a:r>
              <a:rPr lang="en" dirty="0"/>
              <a:t>Proving security: For </a:t>
            </a:r>
            <a:r>
              <a:rPr lang="en" i="1" dirty="0"/>
              <a:t>all</a:t>
            </a:r>
            <a:r>
              <a:rPr lang="en" dirty="0"/>
              <a:t> attackers/Eve-s, the probability of winning the IND-CPA game is at most 1/2</a:t>
            </a:r>
            <a:endParaRPr dirty="0"/>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379013625"/>
              </p:ext>
            </p:extLst>
          </p:nvPr>
        </p:nvGraphicFramePr>
        <p:xfrm>
          <a:off x="311700" y="1310650"/>
          <a:ext cx="8520600" cy="214368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a:t>
                      </a:r>
                    </a:p>
                    <a:p>
                      <a:pPr marL="457200" lvl="0" indent="-330200" algn="l" rtl="0">
                        <a:spcBef>
                          <a:spcPts val="0"/>
                        </a:spcBef>
                        <a:spcAft>
                          <a:spcPts val="0"/>
                        </a:spcAft>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 of Key Properties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888149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What’s cryptography?</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Definitions of key properties</a:t>
            </a:r>
          </a:p>
          <a:p>
            <a:pPr marL="457200" lvl="0" indent="-342900" algn="l" rtl="0">
              <a:spcBef>
                <a:spcPts val="0"/>
              </a:spcBef>
              <a:spcAft>
                <a:spcPts val="0"/>
              </a:spcAft>
              <a:buSzPts val="1800"/>
              <a:buChar char="●"/>
            </a:pPr>
            <a:endParaRPr lang="en-US" dirty="0"/>
          </a:p>
          <a:p>
            <a:r>
              <a:rPr lang="en" sz="2000" dirty="0"/>
              <a:t>Roadmap for learning crypto</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Symmetric crypto</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Cryptography Roadmap</a:t>
            </a:r>
            <a:endParaRPr dirty="0"/>
          </a:p>
        </p:txBody>
      </p:sp>
      <p:graphicFrame>
        <p:nvGraphicFramePr>
          <p:cNvPr id="555" name="Google Shape;555;p60"/>
          <p:cNvGraphicFramePr/>
          <p:nvPr/>
        </p:nvGraphicFramePr>
        <p:xfrm>
          <a:off x="311700" y="1310650"/>
          <a:ext cx="8520600" cy="214368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dirty="0"/>
                        <a:t>Asymmetric-key</a:t>
                      </a:r>
                      <a:endParaRPr sz="1600" dirty="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lang="en-US" sz="1600" b="0" i="0" u="none" strike="noStrike" cap="none" dirty="0">
                          <a:solidFill>
                            <a:srgbClr val="000000"/>
                          </a:solidFill>
                          <a:latin typeface="Arial"/>
                          <a:cs typeface="Arial"/>
                          <a:sym typeface="Arial"/>
                        </a:rPr>
                        <a:t>Stream ciphers</a:t>
                      </a: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t>Hash functions</a:t>
            </a:r>
            <a:endParaRPr sz="1600" dirty="0"/>
          </a:p>
          <a:p>
            <a:pPr marL="457200" lvl="0" indent="-330200" algn="l" rtl="0">
              <a:spcBef>
                <a:spcPts val="0"/>
              </a:spcBef>
              <a:spcAft>
                <a:spcPts val="0"/>
              </a:spcAft>
              <a:buSzPts val="1600"/>
              <a:buChar char="●"/>
            </a:pPr>
            <a:r>
              <a:rPr lang="en" sz="1600" dirty="0"/>
              <a:t>Pseudorandom number generators</a:t>
            </a:r>
            <a:endParaRPr sz="1600" dirty="0"/>
          </a:p>
          <a:p>
            <a:pPr marL="457200" lvl="0" indent="-330200" algn="l" rtl="0">
              <a:spcBef>
                <a:spcPts val="0"/>
              </a:spcBef>
              <a:spcAft>
                <a:spcPts val="0"/>
              </a:spcAft>
              <a:buSzPts val="1600"/>
              <a:buChar char="●"/>
            </a:pPr>
            <a:r>
              <a:rPr lang="en" sz="1600" dirty="0"/>
              <a:t>Public key exchange (e.g. Diffie-Hellman)</a:t>
            </a:r>
            <a:endParaRPr sz="1600" dirty="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Key management (certificates)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Password management</a:t>
            </a:r>
            <a:endParaRPr sz="1600" dirty="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2784548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2088</TotalTime>
  <Words>6442</Words>
  <Application>Microsoft Macintosh PowerPoint</Application>
  <PresentationFormat>On-screen Show (16:9)</PresentationFormat>
  <Paragraphs>1183</Paragraphs>
  <Slides>77</Slides>
  <Notes>70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Cambria Math</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What is Cryptography?</vt:lpstr>
      <vt:lpstr>Definitions of Key Properties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Two Major Types of Crypto</vt:lpstr>
      <vt:lpstr>Two Common Types of Crypto</vt:lpstr>
      <vt:lpstr>Secret-Key (Symmetric) Crypto</vt:lpstr>
      <vt:lpstr>Two Types of Symmetric Crypto</vt:lpstr>
      <vt:lpstr>Stream Ciphers</vt:lpstr>
      <vt:lpstr>Real-World Stream Ciphers </vt:lpstr>
      <vt:lpstr>Public-Key (Asymmetric) Crypto</vt:lpstr>
      <vt:lpstr>Hashing</vt:lpstr>
      <vt:lpstr>Building Blocks of Security Protocols Roadmap for Learning Crypto</vt:lpstr>
      <vt:lpstr>Building Blocks</vt:lpstr>
      <vt:lpstr>Block 1: One Way Functions</vt:lpstr>
      <vt:lpstr>Block 2: Symmetric Cryptography </vt:lpstr>
      <vt:lpstr>Block 3: Asymmetric Cryptography</vt:lpstr>
      <vt:lpstr>Block 3: Asymmetric Cryptography (continue)</vt:lpstr>
      <vt:lpstr>Hybrid Crypto Systems</vt:lpstr>
      <vt:lpstr>Hybrid Crypto Systems</vt:lpstr>
      <vt:lpstr>Block 4: Digital Signature</vt:lpstr>
      <vt:lpstr>Block 5: Random Number</vt:lpstr>
      <vt:lpstr>Dual Encryption</vt:lpstr>
      <vt:lpstr>Dual Encryption</vt:lpstr>
      <vt:lpstr>Cryptography Roadmap</vt:lpstr>
      <vt:lpstr>Symmetric-Key Encryption</vt:lpstr>
      <vt:lpstr>Symmetric-Key Encryption</vt:lpstr>
      <vt:lpstr>Symmetric-Key Encryption: Definition</vt:lpstr>
      <vt:lpstr>Symmetric-Key Encryption: Definition</vt:lpstr>
      <vt:lpstr>Defining Confidentiality</vt:lpstr>
      <vt:lpstr>Defining Confidentiality</vt:lpstr>
      <vt:lpstr>Defining Confidentiality: (IND-CPA)</vt:lpstr>
      <vt:lpstr>Secure vs. Insecure</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Cryptography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81</cp:revision>
  <dcterms:modified xsi:type="dcterms:W3CDTF">2023-08-23T19:58:25Z</dcterms:modified>
</cp:coreProperties>
</file>